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63" r:id="rId5"/>
    <p:sldId id="262" r:id="rId6"/>
    <p:sldId id="264" r:id="rId7"/>
    <p:sldId id="258" r:id="rId8"/>
    <p:sldId id="268" r:id="rId9"/>
    <p:sldId id="265" r:id="rId10"/>
    <p:sldId id="278" r:id="rId11"/>
    <p:sldId id="281" r:id="rId12"/>
    <p:sldId id="280" r:id="rId13"/>
    <p:sldId id="279" r:id="rId14"/>
    <p:sldId id="282" r:id="rId15"/>
    <p:sldId id="283" r:id="rId16"/>
    <p:sldId id="284" r:id="rId17"/>
    <p:sldId id="260" r:id="rId18"/>
    <p:sldId id="275" r:id="rId19"/>
    <p:sldId id="276" r:id="rId20"/>
    <p:sldId id="291" r:id="rId21"/>
    <p:sldId id="267" r:id="rId22"/>
    <p:sldId id="259" r:id="rId23"/>
    <p:sldId id="273" r:id="rId24"/>
    <p:sldId id="272" r:id="rId25"/>
    <p:sldId id="271" r:id="rId26"/>
    <p:sldId id="288" r:id="rId27"/>
    <p:sldId id="285" r:id="rId28"/>
    <p:sldId id="261" r:id="rId29"/>
    <p:sldId id="289" r:id="rId30"/>
    <p:sldId id="290" r:id="rId31"/>
    <p:sldId id="269" r:id="rId32"/>
  </p:sldIdLst>
  <p:sldSz cx="12192000" cy="6858000"/>
  <p:notesSz cx="6797675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3867" autoAdjust="0"/>
  </p:normalViewPr>
  <p:slideViewPr>
    <p:cSldViewPr snapToGrid="0">
      <p:cViewPr varScale="1">
        <p:scale>
          <a:sx n="73" d="100"/>
          <a:sy n="73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14396-99E3-4FB5-87F1-D006C43316F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4B9AB0A-FA39-43DD-89BA-7A1DE7BAFBBA}">
      <dgm:prSet phldrT="[文字]" custT="1"/>
      <dgm:spPr/>
      <dgm:t>
        <a:bodyPr/>
        <a:lstStyle/>
        <a:p>
          <a:r>
            <a:rPr lang="en-US" altLang="zh-TW" sz="1600" dirty="0" smtClean="0"/>
            <a:t>Static</a:t>
          </a:r>
          <a:endParaRPr lang="zh-TW" altLang="en-US" sz="500" dirty="0"/>
        </a:p>
      </dgm:t>
    </dgm:pt>
    <dgm:pt modelId="{5DD417E6-4FA7-4BCE-B74D-3907F2E830E5}" type="parTrans" cxnId="{F691E8C4-EE8D-4EB3-B9AF-520C4049B673}">
      <dgm:prSet/>
      <dgm:spPr/>
      <dgm:t>
        <a:bodyPr/>
        <a:lstStyle/>
        <a:p>
          <a:endParaRPr lang="zh-TW" altLang="en-US"/>
        </a:p>
      </dgm:t>
    </dgm:pt>
    <dgm:pt modelId="{11D40FDE-C7AF-42A6-A568-0F2A090810ED}" type="sibTrans" cxnId="{F691E8C4-EE8D-4EB3-B9AF-520C4049B673}">
      <dgm:prSet/>
      <dgm:spPr/>
      <dgm:t>
        <a:bodyPr/>
        <a:lstStyle/>
        <a:p>
          <a:endParaRPr lang="zh-TW" altLang="en-US"/>
        </a:p>
      </dgm:t>
    </dgm:pt>
    <dgm:pt modelId="{AEFC51C7-2CEC-4E28-B04F-1FAB5128D8A2}">
      <dgm:prSet phldrT="[文字]" custT="1"/>
      <dgm:spPr/>
      <dgm:t>
        <a:bodyPr/>
        <a:lstStyle/>
        <a:p>
          <a:r>
            <a:rPr lang="en-US" altLang="zh-TW" sz="1400" dirty="0" smtClean="0"/>
            <a:t>Dynamic</a:t>
          </a:r>
          <a:endParaRPr lang="zh-TW" altLang="en-US" sz="500" dirty="0"/>
        </a:p>
      </dgm:t>
    </dgm:pt>
    <dgm:pt modelId="{843040FD-EE82-41AF-A3F0-30A75A872279}" type="parTrans" cxnId="{D5B6F38F-BC6B-4B2C-A3A3-E3BD6DBCB57D}">
      <dgm:prSet/>
      <dgm:spPr/>
      <dgm:t>
        <a:bodyPr/>
        <a:lstStyle/>
        <a:p>
          <a:endParaRPr lang="zh-TW" altLang="en-US"/>
        </a:p>
      </dgm:t>
    </dgm:pt>
    <dgm:pt modelId="{E1EBE6E9-4F7A-4080-A5E1-12A10CF0C583}" type="sibTrans" cxnId="{D5B6F38F-BC6B-4B2C-A3A3-E3BD6DBCB57D}">
      <dgm:prSet/>
      <dgm:spPr/>
      <dgm:t>
        <a:bodyPr/>
        <a:lstStyle/>
        <a:p>
          <a:endParaRPr lang="zh-TW" altLang="en-US"/>
        </a:p>
      </dgm:t>
    </dgm:pt>
    <dgm:pt modelId="{B6872C7E-B88B-4E89-9AB6-C9B35E589B32}">
      <dgm:prSet phldrT="[文字]" custT="1"/>
      <dgm:spPr/>
      <dgm:t>
        <a:bodyPr/>
        <a:lstStyle/>
        <a:p>
          <a:r>
            <a:rPr lang="en-US" altLang="zh-TW" sz="1200" dirty="0" smtClean="0"/>
            <a:t>ES</a:t>
          </a:r>
          <a:endParaRPr lang="zh-TW" altLang="en-US" sz="500" dirty="0"/>
        </a:p>
      </dgm:t>
    </dgm:pt>
    <dgm:pt modelId="{79D988C9-6D9B-445F-814C-FA1F58B4F42B}" type="parTrans" cxnId="{4C312FD9-8E94-42CB-8C93-87878F00D0FB}">
      <dgm:prSet/>
      <dgm:spPr/>
      <dgm:t>
        <a:bodyPr/>
        <a:lstStyle/>
        <a:p>
          <a:endParaRPr lang="zh-TW" altLang="en-US"/>
        </a:p>
      </dgm:t>
    </dgm:pt>
    <dgm:pt modelId="{41AD423E-E923-4D26-A813-62ECDF13287B}" type="sibTrans" cxnId="{4C312FD9-8E94-42CB-8C93-87878F00D0FB}">
      <dgm:prSet/>
      <dgm:spPr/>
      <dgm:t>
        <a:bodyPr/>
        <a:lstStyle/>
        <a:p>
          <a:endParaRPr lang="zh-TW" altLang="en-US"/>
        </a:p>
      </dgm:t>
    </dgm:pt>
    <dgm:pt modelId="{86D7B1A4-B532-43F5-B4C0-7C1E310A4BEE}">
      <dgm:prSet custT="1"/>
      <dgm:spPr/>
      <dgm:t>
        <a:bodyPr/>
        <a:lstStyle/>
        <a:p>
          <a:r>
            <a:rPr lang="en-US" altLang="zh-TW" sz="1200" dirty="0" err="1" smtClean="0"/>
            <a:t>eval</a:t>
          </a:r>
          <a:endParaRPr lang="zh-TW" altLang="en-US" sz="100" dirty="0"/>
        </a:p>
      </dgm:t>
    </dgm:pt>
    <dgm:pt modelId="{48183822-F078-411F-B69D-1B53A31F8CD2}" type="parTrans" cxnId="{33245B5F-4AE6-41B3-BB32-967DE924A28C}">
      <dgm:prSet/>
      <dgm:spPr/>
      <dgm:t>
        <a:bodyPr/>
        <a:lstStyle/>
        <a:p>
          <a:endParaRPr lang="zh-TW" altLang="en-US"/>
        </a:p>
      </dgm:t>
    </dgm:pt>
    <dgm:pt modelId="{8F37EE0E-3D5A-4CE7-93A5-D55D701D418E}" type="sibTrans" cxnId="{33245B5F-4AE6-41B3-BB32-967DE924A28C}">
      <dgm:prSet/>
      <dgm:spPr/>
      <dgm:t>
        <a:bodyPr/>
        <a:lstStyle/>
        <a:p>
          <a:endParaRPr lang="zh-TW" altLang="en-US"/>
        </a:p>
      </dgm:t>
    </dgm:pt>
    <dgm:pt modelId="{9D437707-C991-4684-A57C-F9092E0998A4}">
      <dgm:prSet phldrT="[文字]" custT="1"/>
      <dgm:spPr/>
      <dgm:t>
        <a:bodyPr/>
        <a:lstStyle/>
        <a:p>
          <a:r>
            <a:rPr lang="en-US" altLang="zh-TW" sz="1100" dirty="0" smtClean="0"/>
            <a:t>ES</a:t>
          </a:r>
          <a:endParaRPr lang="zh-TW" altLang="en-US" sz="600" dirty="0"/>
        </a:p>
      </dgm:t>
    </dgm:pt>
    <dgm:pt modelId="{64EAB41B-3D05-4AF0-A1D3-FBD629FF5992}" type="parTrans" cxnId="{18E5CFB8-5B8B-453F-B5E7-80363A91F23B}">
      <dgm:prSet/>
      <dgm:spPr/>
      <dgm:t>
        <a:bodyPr/>
        <a:lstStyle/>
        <a:p>
          <a:endParaRPr lang="zh-TW" altLang="en-US"/>
        </a:p>
      </dgm:t>
    </dgm:pt>
    <dgm:pt modelId="{3DCAD4D5-CF82-4AFB-A611-B18BD27CFB96}" type="sibTrans" cxnId="{18E5CFB8-5B8B-453F-B5E7-80363A91F23B}">
      <dgm:prSet/>
      <dgm:spPr/>
      <dgm:t>
        <a:bodyPr/>
        <a:lstStyle/>
        <a:p>
          <a:endParaRPr lang="zh-TW" altLang="en-US"/>
        </a:p>
      </dgm:t>
    </dgm:pt>
    <dgm:pt modelId="{F125ECD6-4DBA-4D53-B878-107D67D6FE0A}">
      <dgm:prSet phldrT="[文字]" custT="1"/>
      <dgm:spPr/>
      <dgm:t>
        <a:bodyPr/>
        <a:lstStyle/>
        <a:p>
          <a:r>
            <a:rPr lang="en-US" altLang="zh-TW" sz="1800" dirty="0" smtClean="0"/>
            <a:t>ES</a:t>
          </a:r>
          <a:endParaRPr lang="zh-TW" altLang="en-US" sz="1000" dirty="0"/>
        </a:p>
      </dgm:t>
    </dgm:pt>
    <dgm:pt modelId="{1BAAD708-730D-4255-AA06-55B017F4739C}" type="parTrans" cxnId="{8FB5932E-A08B-4031-B5EE-D6C5B5C6293D}">
      <dgm:prSet/>
      <dgm:spPr/>
      <dgm:t>
        <a:bodyPr/>
        <a:lstStyle/>
        <a:p>
          <a:endParaRPr lang="zh-TW" altLang="en-US"/>
        </a:p>
      </dgm:t>
    </dgm:pt>
    <dgm:pt modelId="{42E63ECD-1C22-49C9-B89C-4698BD5C4475}" type="sibTrans" cxnId="{8FB5932E-A08B-4031-B5EE-D6C5B5C6293D}">
      <dgm:prSet/>
      <dgm:spPr/>
      <dgm:t>
        <a:bodyPr/>
        <a:lstStyle/>
        <a:p>
          <a:endParaRPr lang="zh-TW" altLang="en-US"/>
        </a:p>
      </dgm:t>
    </dgm:pt>
    <dgm:pt modelId="{8D1BE60E-B8DC-4514-9067-83414C3EEDBD}" type="pres">
      <dgm:prSet presAssocID="{5F014396-99E3-4FB5-87F1-D006C43316F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C86BC0-DCFA-424E-B054-E6975BEEE7D3}" type="pres">
      <dgm:prSet presAssocID="{5F014396-99E3-4FB5-87F1-D006C43316F5}" presName="comp1" presStyleCnt="0"/>
      <dgm:spPr/>
    </dgm:pt>
    <dgm:pt modelId="{D78010C5-B896-4BA9-A5FA-51BAE68C8D23}" type="pres">
      <dgm:prSet presAssocID="{5F014396-99E3-4FB5-87F1-D006C43316F5}" presName="circle1" presStyleLbl="node1" presStyleIdx="0" presStyleCnt="6" custScaleX="36268" custScaleY="35037" custLinFactNeighborX="8597" custLinFactNeighborY="-10280"/>
      <dgm:spPr/>
      <dgm:t>
        <a:bodyPr/>
        <a:lstStyle/>
        <a:p>
          <a:endParaRPr lang="zh-TW" altLang="en-US"/>
        </a:p>
      </dgm:t>
    </dgm:pt>
    <dgm:pt modelId="{72A8BA18-0B42-4DE0-A59B-7233BB73EC08}" type="pres">
      <dgm:prSet presAssocID="{5F014396-99E3-4FB5-87F1-D006C43316F5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E9601-10BC-4623-A26F-A2482260C008}" type="pres">
      <dgm:prSet presAssocID="{5F014396-99E3-4FB5-87F1-D006C43316F5}" presName="comp2" presStyleCnt="0"/>
      <dgm:spPr/>
    </dgm:pt>
    <dgm:pt modelId="{9AB5A0A5-ACB1-4CAF-8BB9-2B241DB55327}" type="pres">
      <dgm:prSet presAssocID="{5F014396-99E3-4FB5-87F1-D006C43316F5}" presName="circle2" presStyleLbl="node1" presStyleIdx="1" presStyleCnt="6" custScaleX="43903" custScaleY="41046" custLinFactNeighborX="54684" custLinFactNeighborY="-22153"/>
      <dgm:spPr/>
      <dgm:t>
        <a:bodyPr/>
        <a:lstStyle/>
        <a:p>
          <a:endParaRPr lang="zh-TW" altLang="en-US"/>
        </a:p>
      </dgm:t>
    </dgm:pt>
    <dgm:pt modelId="{21A281D6-F6F8-48D3-AF32-4281B6D37392}" type="pres">
      <dgm:prSet presAssocID="{5F014396-99E3-4FB5-87F1-D006C43316F5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1B8282-1766-40D1-AC99-4738E37F904C}" type="pres">
      <dgm:prSet presAssocID="{5F014396-99E3-4FB5-87F1-D006C43316F5}" presName="comp3" presStyleCnt="0"/>
      <dgm:spPr/>
    </dgm:pt>
    <dgm:pt modelId="{90005D32-7DE8-49AC-A9B8-0158C2CBD312}" type="pres">
      <dgm:prSet presAssocID="{5F014396-99E3-4FB5-87F1-D006C43316F5}" presName="circle3" presStyleLbl="node1" presStyleIdx="2" presStyleCnt="6" custScaleX="22147" custScaleY="21962" custLinFactNeighborX="53104" custLinFactNeighborY="-38903"/>
      <dgm:spPr/>
      <dgm:t>
        <a:bodyPr/>
        <a:lstStyle/>
        <a:p>
          <a:endParaRPr lang="zh-TW" altLang="en-US"/>
        </a:p>
      </dgm:t>
    </dgm:pt>
    <dgm:pt modelId="{398225F0-F2AA-40C5-B660-1D12487B2C6F}" type="pres">
      <dgm:prSet presAssocID="{5F014396-99E3-4FB5-87F1-D006C43316F5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B13914-32C9-46A1-936D-C4EA02520492}" type="pres">
      <dgm:prSet presAssocID="{5F014396-99E3-4FB5-87F1-D006C43316F5}" presName="comp4" presStyleCnt="0"/>
      <dgm:spPr/>
    </dgm:pt>
    <dgm:pt modelId="{243B1029-E3B1-47D6-9FCA-4C3A3AD6373E}" type="pres">
      <dgm:prSet presAssocID="{5F014396-99E3-4FB5-87F1-D006C43316F5}" presName="circle4" presStyleLbl="node1" presStyleIdx="3" presStyleCnt="6" custScaleX="27571" custScaleY="27675" custLinFactNeighborX="98656" custLinFactNeighborY="-63149"/>
      <dgm:spPr/>
      <dgm:t>
        <a:bodyPr/>
        <a:lstStyle/>
        <a:p>
          <a:endParaRPr lang="zh-TW" altLang="en-US"/>
        </a:p>
      </dgm:t>
    </dgm:pt>
    <dgm:pt modelId="{C7DEE2FE-1CF0-4DEF-BF02-8EE7DEFF423C}" type="pres">
      <dgm:prSet presAssocID="{5F014396-99E3-4FB5-87F1-D006C43316F5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7F5975-876A-43B6-8818-AC49DE68FF18}" type="pres">
      <dgm:prSet presAssocID="{5F014396-99E3-4FB5-87F1-D006C43316F5}" presName="comp5" presStyleCnt="0"/>
      <dgm:spPr/>
    </dgm:pt>
    <dgm:pt modelId="{DEDC0153-C7D0-4860-A104-B4BC7A3EA65B}" type="pres">
      <dgm:prSet presAssocID="{5F014396-99E3-4FB5-87F1-D006C43316F5}" presName="circle5" presStyleLbl="node1" presStyleIdx="4" presStyleCnt="6" custScaleX="57533" custScaleY="55015" custLinFactNeighborX="21585" custLinFactNeighborY="-90926"/>
      <dgm:spPr/>
      <dgm:t>
        <a:bodyPr/>
        <a:lstStyle/>
        <a:p>
          <a:endParaRPr lang="zh-TW" altLang="en-US"/>
        </a:p>
      </dgm:t>
    </dgm:pt>
    <dgm:pt modelId="{ECE17DE9-7E98-45C0-B1F8-07DD887A10C6}" type="pres">
      <dgm:prSet presAssocID="{5F014396-99E3-4FB5-87F1-D006C43316F5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279F40-B378-4CAC-9DF0-88CD186C0814}" type="pres">
      <dgm:prSet presAssocID="{5F014396-99E3-4FB5-87F1-D006C43316F5}" presName="comp6" presStyleCnt="0"/>
      <dgm:spPr/>
    </dgm:pt>
    <dgm:pt modelId="{FD33964B-6E0B-4B84-A97B-15182E16E272}" type="pres">
      <dgm:prSet presAssocID="{5F014396-99E3-4FB5-87F1-D006C43316F5}" presName="circle6" presStyleLbl="node1" presStyleIdx="5" presStyleCnt="6" custScaleX="32333" custScaleY="32809" custLinFactX="100000" custLinFactY="-88637" custLinFactNeighborX="118792" custLinFactNeighborY="-100000"/>
      <dgm:spPr/>
      <dgm:t>
        <a:bodyPr/>
        <a:lstStyle/>
        <a:p>
          <a:endParaRPr lang="zh-TW" altLang="en-US"/>
        </a:p>
      </dgm:t>
    </dgm:pt>
    <dgm:pt modelId="{F2C4288C-471A-4477-BAF1-C569A37E1747}" type="pres">
      <dgm:prSet presAssocID="{5F014396-99E3-4FB5-87F1-D006C43316F5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B41631-3D58-4780-BE22-435386CEA8F1}" type="presOf" srcId="{B6872C7E-B88B-4E89-9AB6-C9B35E589B32}" destId="{90005D32-7DE8-49AC-A9B8-0158C2CBD312}" srcOrd="0" destOrd="0" presId="urn:microsoft.com/office/officeart/2005/8/layout/venn2"/>
    <dgm:cxn modelId="{D5A7000A-19C3-48A4-997C-2A0CA35D6972}" type="presOf" srcId="{F125ECD6-4DBA-4D53-B878-107D67D6FE0A}" destId="{ECE17DE9-7E98-45C0-B1F8-07DD887A10C6}" srcOrd="1" destOrd="0" presId="urn:microsoft.com/office/officeart/2005/8/layout/venn2"/>
    <dgm:cxn modelId="{3F8D2AFA-3E6F-4F00-BBE4-E001ACDD61AA}" type="presOf" srcId="{AEFC51C7-2CEC-4E28-B04F-1FAB5128D8A2}" destId="{9AB5A0A5-ACB1-4CAF-8BB9-2B241DB55327}" srcOrd="0" destOrd="0" presId="urn:microsoft.com/office/officeart/2005/8/layout/venn2"/>
    <dgm:cxn modelId="{4C312FD9-8E94-42CB-8C93-87878F00D0FB}" srcId="{5F014396-99E3-4FB5-87F1-D006C43316F5}" destId="{B6872C7E-B88B-4E89-9AB6-C9B35E589B32}" srcOrd="2" destOrd="0" parTransId="{79D988C9-6D9B-445F-814C-FA1F58B4F42B}" sibTransId="{41AD423E-E923-4D26-A813-62ECDF13287B}"/>
    <dgm:cxn modelId="{47AC1F53-40C4-4D19-8540-A9A9AF4E848A}" type="presOf" srcId="{B6872C7E-B88B-4E89-9AB6-C9B35E589B32}" destId="{398225F0-F2AA-40C5-B660-1D12487B2C6F}" srcOrd="1" destOrd="0" presId="urn:microsoft.com/office/officeart/2005/8/layout/venn2"/>
    <dgm:cxn modelId="{053A1E61-8939-4E7A-AF1D-7C7B2151BFA1}" type="presOf" srcId="{5F014396-99E3-4FB5-87F1-D006C43316F5}" destId="{8D1BE60E-B8DC-4514-9067-83414C3EEDBD}" srcOrd="0" destOrd="0" presId="urn:microsoft.com/office/officeart/2005/8/layout/venn2"/>
    <dgm:cxn modelId="{D5B6F38F-BC6B-4B2C-A3A3-E3BD6DBCB57D}" srcId="{5F014396-99E3-4FB5-87F1-D006C43316F5}" destId="{AEFC51C7-2CEC-4E28-B04F-1FAB5128D8A2}" srcOrd="1" destOrd="0" parTransId="{843040FD-EE82-41AF-A3F0-30A75A872279}" sibTransId="{E1EBE6E9-4F7A-4080-A5E1-12A10CF0C583}"/>
    <dgm:cxn modelId="{0E783332-1964-4A94-AD80-9DA4E0796725}" type="presOf" srcId="{AEFC51C7-2CEC-4E28-B04F-1FAB5128D8A2}" destId="{21A281D6-F6F8-48D3-AF32-4281B6D37392}" srcOrd="1" destOrd="0" presId="urn:microsoft.com/office/officeart/2005/8/layout/venn2"/>
    <dgm:cxn modelId="{18EB9DB7-C1AA-4FFC-9994-662D97D3CE2E}" type="presOf" srcId="{9D437707-C991-4684-A57C-F9092E0998A4}" destId="{F2C4288C-471A-4477-BAF1-C569A37E1747}" srcOrd="1" destOrd="0" presId="urn:microsoft.com/office/officeart/2005/8/layout/venn2"/>
    <dgm:cxn modelId="{F9497365-16A6-4FC9-AC36-0320BF2BE831}" type="presOf" srcId="{9D437707-C991-4684-A57C-F9092E0998A4}" destId="{FD33964B-6E0B-4B84-A97B-15182E16E272}" srcOrd="0" destOrd="0" presId="urn:microsoft.com/office/officeart/2005/8/layout/venn2"/>
    <dgm:cxn modelId="{8FB5932E-A08B-4031-B5EE-D6C5B5C6293D}" srcId="{5F014396-99E3-4FB5-87F1-D006C43316F5}" destId="{F125ECD6-4DBA-4D53-B878-107D67D6FE0A}" srcOrd="4" destOrd="0" parTransId="{1BAAD708-730D-4255-AA06-55B017F4739C}" sibTransId="{42E63ECD-1C22-49C9-B89C-4698BD5C4475}"/>
    <dgm:cxn modelId="{F691E8C4-EE8D-4EB3-B9AF-520C4049B673}" srcId="{5F014396-99E3-4FB5-87F1-D006C43316F5}" destId="{44B9AB0A-FA39-43DD-89BA-7A1DE7BAFBBA}" srcOrd="0" destOrd="0" parTransId="{5DD417E6-4FA7-4BCE-B74D-3907F2E830E5}" sibTransId="{11D40FDE-C7AF-42A6-A568-0F2A090810ED}"/>
    <dgm:cxn modelId="{18E5CFB8-5B8B-453F-B5E7-80363A91F23B}" srcId="{5F014396-99E3-4FB5-87F1-D006C43316F5}" destId="{9D437707-C991-4684-A57C-F9092E0998A4}" srcOrd="5" destOrd="0" parTransId="{64EAB41B-3D05-4AF0-A1D3-FBD629FF5992}" sibTransId="{3DCAD4D5-CF82-4AFB-A611-B18BD27CFB96}"/>
    <dgm:cxn modelId="{E597D990-8157-43DE-907F-1ACC25C1AE01}" type="presOf" srcId="{44B9AB0A-FA39-43DD-89BA-7A1DE7BAFBBA}" destId="{D78010C5-B896-4BA9-A5FA-51BAE68C8D23}" srcOrd="0" destOrd="0" presId="urn:microsoft.com/office/officeart/2005/8/layout/venn2"/>
    <dgm:cxn modelId="{870473CF-FA81-4EC4-9D1D-CA626C71073F}" type="presOf" srcId="{F125ECD6-4DBA-4D53-B878-107D67D6FE0A}" destId="{DEDC0153-C7D0-4860-A104-B4BC7A3EA65B}" srcOrd="0" destOrd="0" presId="urn:microsoft.com/office/officeart/2005/8/layout/venn2"/>
    <dgm:cxn modelId="{BE1F64FF-A165-40EC-8C7F-174EF092AA38}" type="presOf" srcId="{44B9AB0A-FA39-43DD-89BA-7A1DE7BAFBBA}" destId="{72A8BA18-0B42-4DE0-A59B-7233BB73EC08}" srcOrd="1" destOrd="0" presId="urn:microsoft.com/office/officeart/2005/8/layout/venn2"/>
    <dgm:cxn modelId="{33245B5F-4AE6-41B3-BB32-967DE924A28C}" srcId="{5F014396-99E3-4FB5-87F1-D006C43316F5}" destId="{86D7B1A4-B532-43F5-B4C0-7C1E310A4BEE}" srcOrd="3" destOrd="0" parTransId="{48183822-F078-411F-B69D-1B53A31F8CD2}" sibTransId="{8F37EE0E-3D5A-4CE7-93A5-D55D701D418E}"/>
    <dgm:cxn modelId="{5F7083DF-F475-4AE4-9C58-8D20F6CAD21A}" type="presOf" srcId="{86D7B1A4-B532-43F5-B4C0-7C1E310A4BEE}" destId="{243B1029-E3B1-47D6-9FCA-4C3A3AD6373E}" srcOrd="0" destOrd="0" presId="urn:microsoft.com/office/officeart/2005/8/layout/venn2"/>
    <dgm:cxn modelId="{5BA9E54D-C47D-48DE-98E0-C6DED6C0494E}" type="presOf" srcId="{86D7B1A4-B532-43F5-B4C0-7C1E310A4BEE}" destId="{C7DEE2FE-1CF0-4DEF-BF02-8EE7DEFF423C}" srcOrd="1" destOrd="0" presId="urn:microsoft.com/office/officeart/2005/8/layout/venn2"/>
    <dgm:cxn modelId="{F21DE2BB-BCCB-4F0B-B9FF-A5FA32BE0253}" type="presParOf" srcId="{8D1BE60E-B8DC-4514-9067-83414C3EEDBD}" destId="{40C86BC0-DCFA-424E-B054-E6975BEEE7D3}" srcOrd="0" destOrd="0" presId="urn:microsoft.com/office/officeart/2005/8/layout/venn2"/>
    <dgm:cxn modelId="{3427842F-8949-4FD7-A669-284DF11AA8FA}" type="presParOf" srcId="{40C86BC0-DCFA-424E-B054-E6975BEEE7D3}" destId="{D78010C5-B896-4BA9-A5FA-51BAE68C8D23}" srcOrd="0" destOrd="0" presId="urn:microsoft.com/office/officeart/2005/8/layout/venn2"/>
    <dgm:cxn modelId="{C45305C5-2BF2-4BF9-8E8C-D1C58B131FF2}" type="presParOf" srcId="{40C86BC0-DCFA-424E-B054-E6975BEEE7D3}" destId="{72A8BA18-0B42-4DE0-A59B-7233BB73EC08}" srcOrd="1" destOrd="0" presId="urn:microsoft.com/office/officeart/2005/8/layout/venn2"/>
    <dgm:cxn modelId="{F0CCDF57-CFFD-4A8C-952C-0819912405AF}" type="presParOf" srcId="{8D1BE60E-B8DC-4514-9067-83414C3EEDBD}" destId="{18DE9601-10BC-4623-A26F-A2482260C008}" srcOrd="1" destOrd="0" presId="urn:microsoft.com/office/officeart/2005/8/layout/venn2"/>
    <dgm:cxn modelId="{ACB5A16A-2983-479B-91E2-89581FAE20F4}" type="presParOf" srcId="{18DE9601-10BC-4623-A26F-A2482260C008}" destId="{9AB5A0A5-ACB1-4CAF-8BB9-2B241DB55327}" srcOrd="0" destOrd="0" presId="urn:microsoft.com/office/officeart/2005/8/layout/venn2"/>
    <dgm:cxn modelId="{4ED93B4C-1BAB-487D-A04B-535F1F79D688}" type="presParOf" srcId="{18DE9601-10BC-4623-A26F-A2482260C008}" destId="{21A281D6-F6F8-48D3-AF32-4281B6D37392}" srcOrd="1" destOrd="0" presId="urn:microsoft.com/office/officeart/2005/8/layout/venn2"/>
    <dgm:cxn modelId="{95E68F7A-8D21-47C1-8D7C-86CFB0252A26}" type="presParOf" srcId="{8D1BE60E-B8DC-4514-9067-83414C3EEDBD}" destId="{B11B8282-1766-40D1-AC99-4738E37F904C}" srcOrd="2" destOrd="0" presId="urn:microsoft.com/office/officeart/2005/8/layout/venn2"/>
    <dgm:cxn modelId="{47999E30-7093-400F-B218-8DFACFDC2D47}" type="presParOf" srcId="{B11B8282-1766-40D1-AC99-4738E37F904C}" destId="{90005D32-7DE8-49AC-A9B8-0158C2CBD312}" srcOrd="0" destOrd="0" presId="urn:microsoft.com/office/officeart/2005/8/layout/venn2"/>
    <dgm:cxn modelId="{E17DAE65-57DA-40B5-A986-FB5D2A3475E0}" type="presParOf" srcId="{B11B8282-1766-40D1-AC99-4738E37F904C}" destId="{398225F0-F2AA-40C5-B660-1D12487B2C6F}" srcOrd="1" destOrd="0" presId="urn:microsoft.com/office/officeart/2005/8/layout/venn2"/>
    <dgm:cxn modelId="{4C1735CD-A207-472C-8680-F49FE128BE6E}" type="presParOf" srcId="{8D1BE60E-B8DC-4514-9067-83414C3EEDBD}" destId="{EFB13914-32C9-46A1-936D-C4EA02520492}" srcOrd="3" destOrd="0" presId="urn:microsoft.com/office/officeart/2005/8/layout/venn2"/>
    <dgm:cxn modelId="{4BECB84C-4555-4694-A530-1BB0312EC77C}" type="presParOf" srcId="{EFB13914-32C9-46A1-936D-C4EA02520492}" destId="{243B1029-E3B1-47D6-9FCA-4C3A3AD6373E}" srcOrd="0" destOrd="0" presId="urn:microsoft.com/office/officeart/2005/8/layout/venn2"/>
    <dgm:cxn modelId="{7959027E-E4D5-4371-B3D9-9684791419F7}" type="presParOf" srcId="{EFB13914-32C9-46A1-936D-C4EA02520492}" destId="{C7DEE2FE-1CF0-4DEF-BF02-8EE7DEFF423C}" srcOrd="1" destOrd="0" presId="urn:microsoft.com/office/officeart/2005/8/layout/venn2"/>
    <dgm:cxn modelId="{BF7CC3C2-6CF5-4159-A5AF-0DE58F044CAD}" type="presParOf" srcId="{8D1BE60E-B8DC-4514-9067-83414C3EEDBD}" destId="{6F7F5975-876A-43B6-8818-AC49DE68FF18}" srcOrd="4" destOrd="0" presId="urn:microsoft.com/office/officeart/2005/8/layout/venn2"/>
    <dgm:cxn modelId="{346DCDD1-51C1-4696-AB33-D000E5BC01E2}" type="presParOf" srcId="{6F7F5975-876A-43B6-8818-AC49DE68FF18}" destId="{DEDC0153-C7D0-4860-A104-B4BC7A3EA65B}" srcOrd="0" destOrd="0" presId="urn:microsoft.com/office/officeart/2005/8/layout/venn2"/>
    <dgm:cxn modelId="{0BA41AFA-B4E2-47E1-9196-52D2EEA54F43}" type="presParOf" srcId="{6F7F5975-876A-43B6-8818-AC49DE68FF18}" destId="{ECE17DE9-7E98-45C0-B1F8-07DD887A10C6}" srcOrd="1" destOrd="0" presId="urn:microsoft.com/office/officeart/2005/8/layout/venn2"/>
    <dgm:cxn modelId="{538CF85C-2C42-4AE4-BBC9-0B78C6D77127}" type="presParOf" srcId="{8D1BE60E-B8DC-4514-9067-83414C3EEDBD}" destId="{DE279F40-B378-4CAC-9DF0-88CD186C0814}" srcOrd="5" destOrd="0" presId="urn:microsoft.com/office/officeart/2005/8/layout/venn2"/>
    <dgm:cxn modelId="{0527F457-9214-464F-AF36-963F664E23F4}" type="presParOf" srcId="{DE279F40-B378-4CAC-9DF0-88CD186C0814}" destId="{FD33964B-6E0B-4B84-A97B-15182E16E272}" srcOrd="0" destOrd="0" presId="urn:microsoft.com/office/officeart/2005/8/layout/venn2"/>
    <dgm:cxn modelId="{41BF7DD0-2F11-451C-B5AD-F42135992C68}" type="presParOf" srcId="{DE279F40-B378-4CAC-9DF0-88CD186C0814}" destId="{F2C4288C-471A-4477-BAF1-C569A37E17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010C5-B896-4BA9-A5FA-51BAE68C8D23}">
      <dsp:nvSpPr>
        <dsp:cNvPr id="0" name=""/>
        <dsp:cNvSpPr/>
      </dsp:nvSpPr>
      <dsp:spPr>
        <a:xfrm>
          <a:off x="3724649" y="571460"/>
          <a:ext cx="2039896" cy="1970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Static</a:t>
          </a:r>
          <a:endParaRPr lang="zh-TW" altLang="en-US" sz="500" kern="1200" dirty="0"/>
        </a:p>
      </dsp:txBody>
      <dsp:txXfrm>
        <a:off x="4362116" y="669993"/>
        <a:ext cx="764961" cy="197065"/>
      </dsp:txXfrm>
    </dsp:sp>
    <dsp:sp modelId="{9AB5A0A5-ACB1-4CAF-8BB9-2B241DB55327}">
      <dsp:nvSpPr>
        <dsp:cNvPr id="0" name=""/>
        <dsp:cNvSpPr/>
      </dsp:nvSpPr>
      <dsp:spPr>
        <a:xfrm>
          <a:off x="5825943" y="516559"/>
          <a:ext cx="2098928" cy="1962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Dynamic</a:t>
          </a:r>
          <a:endParaRPr lang="zh-TW" altLang="en-US" sz="500" kern="1200" dirty="0"/>
        </a:p>
      </dsp:txBody>
      <dsp:txXfrm>
        <a:off x="6422826" y="629394"/>
        <a:ext cx="905162" cy="225669"/>
      </dsp:txXfrm>
    </dsp:sp>
    <dsp:sp modelId="{90005D32-7DE8-49AC-A9B8-0158C2CBD312}">
      <dsp:nvSpPr>
        <dsp:cNvPr id="0" name=""/>
        <dsp:cNvSpPr/>
      </dsp:nvSpPr>
      <dsp:spPr>
        <a:xfrm>
          <a:off x="5915864" y="1014654"/>
          <a:ext cx="871961" cy="864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/>
            <a:t>ES</a:t>
          </a:r>
          <a:endParaRPr lang="zh-TW" altLang="en-US" sz="500" kern="1200" dirty="0"/>
        </a:p>
      </dsp:txBody>
      <dsp:txXfrm>
        <a:off x="6126225" y="1074317"/>
        <a:ext cx="451240" cy="119325"/>
      </dsp:txXfrm>
    </dsp:sp>
    <dsp:sp modelId="{243B1029-E3B1-47D6-9FCA-4C3A3AD6373E}">
      <dsp:nvSpPr>
        <dsp:cNvPr id="0" name=""/>
        <dsp:cNvSpPr/>
      </dsp:nvSpPr>
      <dsp:spPr>
        <a:xfrm>
          <a:off x="6886509" y="1018942"/>
          <a:ext cx="852903" cy="856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err="1" smtClean="0"/>
            <a:t>eval</a:t>
          </a:r>
          <a:endParaRPr lang="zh-TW" altLang="en-US" sz="100" kern="1200" dirty="0"/>
        </a:p>
      </dsp:txBody>
      <dsp:txXfrm>
        <a:off x="7082677" y="1095992"/>
        <a:ext cx="460567" cy="154101"/>
      </dsp:txXfrm>
    </dsp:sp>
    <dsp:sp modelId="{DEDC0153-C7D0-4860-A104-B4BC7A3EA65B}">
      <dsp:nvSpPr>
        <dsp:cNvPr id="0" name=""/>
        <dsp:cNvSpPr/>
      </dsp:nvSpPr>
      <dsp:spPr>
        <a:xfrm>
          <a:off x="4099488" y="1157820"/>
          <a:ext cx="1294379" cy="1237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ES</a:t>
          </a:r>
          <a:endParaRPr lang="zh-TW" altLang="en-US" sz="1000" kern="1200" dirty="0"/>
        </a:p>
      </dsp:txBody>
      <dsp:txXfrm>
        <a:off x="4326005" y="1312537"/>
        <a:ext cx="841346" cy="309432"/>
      </dsp:txXfrm>
    </dsp:sp>
    <dsp:sp modelId="{FD33964B-6E0B-4B84-A97B-15182E16E272}">
      <dsp:nvSpPr>
        <dsp:cNvPr id="0" name=""/>
        <dsp:cNvSpPr/>
      </dsp:nvSpPr>
      <dsp:spPr>
        <a:xfrm>
          <a:off x="7110229" y="1361035"/>
          <a:ext cx="454642" cy="461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ES</a:t>
          </a:r>
          <a:endParaRPr lang="zh-TW" altLang="en-US" sz="600" kern="1200" dirty="0"/>
        </a:p>
      </dsp:txBody>
      <dsp:txXfrm>
        <a:off x="7176810" y="1476369"/>
        <a:ext cx="321481" cy="23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A3868-6E6B-4900-8C31-5F9117C50EC7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29B2-F189-491F-9920-40C3E1B3C3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5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5F3B6-1B5B-4E98-8305-D42EE7D4A012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899F-47D4-41F1-9321-F6080ECED5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1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環境</a:t>
            </a:r>
            <a:r>
              <a:rPr lang="en-US" altLang="zh-TW" dirty="0" smtClean="0"/>
              <a:t>:</a:t>
            </a:r>
            <a:r>
              <a:rPr lang="zh-TW" altLang="en-US" dirty="0" smtClean="0"/>
              <a:t>從死亡證明中的</a:t>
            </a:r>
            <a:r>
              <a:rPr lang="en-US" altLang="zh-TW" dirty="0" smtClean="0"/>
              <a:t>icd10sequenc</a:t>
            </a:r>
            <a:r>
              <a:rPr lang="zh-TW" altLang="en-US" dirty="0" smtClean="0"/>
              <a:t>中</a:t>
            </a:r>
            <a:r>
              <a:rPr lang="en-US" altLang="zh-TW" dirty="0" smtClean="0"/>
              <a:t>predict</a:t>
            </a:r>
            <a:r>
              <a:rPr lang="zh-TW" altLang="en-US" dirty="0" smtClean="0"/>
              <a:t> 最為可能性的</a:t>
            </a:r>
            <a:r>
              <a:rPr lang="en-US" altLang="zh-TW" dirty="0" smtClean="0"/>
              <a:t>icd10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10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726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</a:t>
            </a:r>
            <a:r>
              <a:rPr lang="zh-TW" altLang="en-US" dirty="0" smtClean="0">
                <a:sym typeface="Wingdings" panose="05000000000000000000" pitchFamily="2" charset="2"/>
              </a:rPr>
              <a:t>說明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影像辨識中常用的是最大池化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21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28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我們首先將一小部分訓練集作為我們的開發集，然後在其餘的訓練集上進行訓練。 一旦開發集上的測試性能比其餘的訓練性能差，並且測試性能超過了我們預先設定的閾值，則可以得出結論：訓練可能已經過度裝配數據，並終止訓練過程。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62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30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28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901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現在的深度學習架構</a:t>
            </a:r>
            <a:r>
              <a:rPr lang="en-US" altLang="zh-TW" dirty="0" smtClean="0"/>
              <a:t>CNN</a:t>
            </a:r>
            <a:r>
              <a:rPr lang="zh-TW" altLang="en-US" dirty="0" smtClean="0"/>
              <a:t>模型對資料集的高適應性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80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動機</a:t>
            </a:r>
            <a:r>
              <a:rPr lang="en-US" altLang="zh-TW" dirty="0" smtClean="0"/>
              <a:t>:</a:t>
            </a:r>
            <a:r>
              <a:rPr lang="zh-TW" altLang="en-US" dirty="0" smtClean="0"/>
              <a:t>傳統模式跟</a:t>
            </a:r>
            <a:r>
              <a:rPr lang="en-US" altLang="zh-TW" dirty="0" smtClean="0"/>
              <a:t>CNN</a:t>
            </a:r>
            <a:r>
              <a:rPr lang="zh-TW" altLang="en-US" dirty="0" smtClean="0"/>
              <a:t>方式的比較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71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目的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以</a:t>
            </a:r>
            <a:r>
              <a:rPr lang="en-US" altLang="zh-TW" dirty="0" smtClean="0"/>
              <a:t>CNN</a:t>
            </a:r>
            <a:r>
              <a:rPr lang="zh-TW" altLang="en-US" dirty="0" smtClean="0"/>
              <a:t> 的方式</a:t>
            </a:r>
            <a:r>
              <a:rPr lang="en-US" altLang="zh-TW" dirty="0" smtClean="0"/>
              <a:t>,</a:t>
            </a:r>
            <a:r>
              <a:rPr lang="zh-TW" altLang="en-US" dirty="0" smtClean="0"/>
              <a:t>從死亡證明中的</a:t>
            </a:r>
            <a:r>
              <a:rPr lang="en-US" altLang="zh-TW" dirty="0" smtClean="0"/>
              <a:t>icd10sequenc</a:t>
            </a:r>
            <a:r>
              <a:rPr lang="zh-TW" altLang="en-US" dirty="0" smtClean="0"/>
              <a:t>中</a:t>
            </a:r>
            <a:r>
              <a:rPr lang="en-US" altLang="zh-TW" dirty="0" smtClean="0"/>
              <a:t>predict</a:t>
            </a:r>
            <a:r>
              <a:rPr lang="zh-TW" altLang="en-US" dirty="0" smtClean="0"/>
              <a:t> 最為可能性的</a:t>
            </a:r>
            <a:r>
              <a:rPr lang="en-US" altLang="zh-TW" dirty="0" smtClean="0"/>
              <a:t>icd10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3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38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62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11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66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整體架構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各層設定及</a:t>
            </a:r>
            <a:r>
              <a:rPr lang="zh-TW" altLang="en-US" dirty="0" smtClean="0">
                <a:sym typeface="Wingdings" panose="05000000000000000000" pitchFamily="2" charset="2"/>
              </a:rPr>
              <a:t>說明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影像辨識中常用的是最大池化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20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批次正規化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81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65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63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41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0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6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54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47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00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51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2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82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7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Cambria" panose="02040503050406030204" pitchFamily="18" charset="0"/>
              </a:rPr>
              <a:t>Infer Cause of Death for Population Health</a:t>
            </a:r>
            <a:br>
              <a:rPr lang="en-US" altLang="zh-TW" dirty="0">
                <a:solidFill>
                  <a:schemeClr val="accent1"/>
                </a:solidFill>
                <a:latin typeface="Cambria" panose="02040503050406030204" pitchFamily="18" charset="0"/>
              </a:rPr>
            </a:br>
            <a:r>
              <a:rPr lang="en-US" altLang="zh-TW" dirty="0">
                <a:solidFill>
                  <a:schemeClr val="accent1"/>
                </a:solidFill>
                <a:latin typeface="Cambria" panose="02040503050406030204" pitchFamily="18" charset="0"/>
              </a:rPr>
              <a:t>Using Convolutional Neural Network</a:t>
            </a:r>
            <a:endParaRPr lang="zh-TW" altLang="en-US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64256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/>
              <a:t>Sourse</a:t>
            </a:r>
            <a:r>
              <a:rPr lang="en-US" altLang="zh-TW" dirty="0"/>
              <a:t> : </a:t>
            </a:r>
            <a:r>
              <a:rPr lang="en-US" altLang="zh-TW" dirty="0" smtClean="0"/>
              <a:t>BCB </a:t>
            </a:r>
            <a:r>
              <a:rPr lang="en-US" altLang="zh-TW" dirty="0"/>
              <a:t>2017</a:t>
            </a:r>
          </a:p>
          <a:p>
            <a:r>
              <a:rPr lang="en-US" altLang="zh-TW" dirty="0"/>
              <a:t>Advisor : JIA-LING KOH</a:t>
            </a:r>
          </a:p>
          <a:p>
            <a:r>
              <a:rPr lang="en-US" altLang="zh-TW" dirty="0"/>
              <a:t>Speaker : YI-CHENG HUNG</a:t>
            </a:r>
          </a:p>
          <a:p>
            <a:r>
              <a:rPr lang="en-US" altLang="zh-TW" dirty="0" smtClean="0"/>
              <a:t>Date:2018/02/06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2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63631"/>
          <a:stretch/>
        </p:blipFill>
        <p:spPr>
          <a:xfrm>
            <a:off x="8505133" y="4316376"/>
            <a:ext cx="2230149" cy="1929044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5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6358759" y="599090"/>
            <a:ext cx="2146374" cy="283698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/>
          <a:srcRect r="5535" b="9823"/>
          <a:stretch/>
        </p:blipFill>
        <p:spPr>
          <a:xfrm>
            <a:off x="1399862" y="2833049"/>
            <a:ext cx="1557084" cy="57891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816501" y="3947044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Word embedding[28]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779" y="2089626"/>
            <a:ext cx="2324100" cy="25717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8"/>
          <a:srcRect l="5927" t="11617" r="5907" b="9184"/>
          <a:stretch/>
        </p:blipFill>
        <p:spPr>
          <a:xfrm>
            <a:off x="4866290" y="1899818"/>
            <a:ext cx="2039007" cy="54653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9"/>
          <a:srcRect r="9178" b="14827"/>
          <a:stretch/>
        </p:blipFill>
        <p:spPr>
          <a:xfrm>
            <a:off x="4866290" y="2745106"/>
            <a:ext cx="1782983" cy="61602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064" y="2763183"/>
            <a:ext cx="2625815" cy="718644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3635520" y="2942844"/>
            <a:ext cx="966952" cy="35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7193272" y="2942844"/>
            <a:ext cx="966952" cy="359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 20"/>
          <p:cNvSpPr/>
          <p:nvPr/>
        </p:nvSpPr>
        <p:spPr>
          <a:xfrm>
            <a:off x="9791829" y="397025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弧形 21"/>
          <p:cNvSpPr/>
          <p:nvPr/>
        </p:nvSpPr>
        <p:spPr>
          <a:xfrm>
            <a:off x="9032583" y="3978270"/>
            <a:ext cx="914400" cy="914400"/>
          </a:xfrm>
          <a:prstGeom prst="arc">
            <a:avLst>
              <a:gd name="adj1" fmla="val 10628255"/>
              <a:gd name="adj2" fmla="val 161590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9640971" y="368543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529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95876"/>
              </p:ext>
            </p:extLst>
          </p:nvPr>
        </p:nvGraphicFramePr>
        <p:xfrm>
          <a:off x="1075057" y="2156268"/>
          <a:ext cx="573865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865">
                  <a:extLst>
                    <a:ext uri="{9D8B030D-6E8A-4147-A177-3AD203B41FA5}">
                      <a16:colId xmlns:a16="http://schemas.microsoft.com/office/drawing/2014/main" val="1366051471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562501685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4048822658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3130193764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1064297702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632424959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3176557626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3654832271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388851706"/>
                    </a:ext>
                  </a:extLst>
                </a:gridCol>
                <a:gridCol w="573865">
                  <a:extLst>
                    <a:ext uri="{9D8B030D-6E8A-4147-A177-3AD203B41FA5}">
                      <a16:colId xmlns:a16="http://schemas.microsoft.com/office/drawing/2014/main" val="4163516554"/>
                    </a:ext>
                  </a:extLst>
                </a:gridCol>
              </a:tblGrid>
              <a:tr h="343473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52677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89609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66592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4559479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652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052602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87919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5080" r="30919"/>
          <a:stretch/>
        </p:blipFill>
        <p:spPr>
          <a:xfrm>
            <a:off x="10350441" y="1003908"/>
            <a:ext cx="1273932" cy="1669792"/>
          </a:xfrm>
          <a:prstGeom prst="rect">
            <a:avLst/>
          </a:prstGeom>
          <a:ln>
            <a:solidFill>
              <a:srgbClr val="5B9BD5"/>
            </a:solidFill>
          </a:ln>
        </p:spPr>
      </p:pic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5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776139" y="579233"/>
            <a:ext cx="1680497" cy="341163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弧形 10"/>
          <p:cNvSpPr/>
          <p:nvPr/>
        </p:nvSpPr>
        <p:spPr>
          <a:xfrm>
            <a:off x="3928618" y="1680812"/>
            <a:ext cx="2885089" cy="9144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弧形 11"/>
          <p:cNvSpPr/>
          <p:nvPr/>
        </p:nvSpPr>
        <p:spPr>
          <a:xfrm>
            <a:off x="1075056" y="1691322"/>
            <a:ext cx="2869327" cy="914400"/>
          </a:xfrm>
          <a:prstGeom prst="arc">
            <a:avLst>
              <a:gd name="adj1" fmla="val 10685948"/>
              <a:gd name="adj2" fmla="val 1629302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471417" y="1337379"/>
            <a:ext cx="62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D</a:t>
            </a:r>
            <a:endParaRPr lang="zh-TW" altLang="en-US" sz="4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13058" y="2330606"/>
            <a:ext cx="62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H</a:t>
            </a:r>
            <a:endParaRPr lang="zh-TW" altLang="en-US" sz="4000" dirty="0"/>
          </a:p>
        </p:txBody>
      </p:sp>
      <p:sp>
        <p:nvSpPr>
          <p:cNvPr id="15" name="弧形 14"/>
          <p:cNvSpPr/>
          <p:nvPr/>
        </p:nvSpPr>
        <p:spPr>
          <a:xfrm>
            <a:off x="623113" y="2166778"/>
            <a:ext cx="914400" cy="914400"/>
          </a:xfrm>
          <a:prstGeom prst="arc">
            <a:avLst>
              <a:gd name="adj1" fmla="val 12648392"/>
              <a:gd name="adj2" fmla="val 1629302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弧形 15"/>
          <p:cNvSpPr/>
          <p:nvPr/>
        </p:nvSpPr>
        <p:spPr>
          <a:xfrm>
            <a:off x="617857" y="2360351"/>
            <a:ext cx="914400" cy="914400"/>
          </a:xfrm>
          <a:prstGeom prst="arc">
            <a:avLst>
              <a:gd name="adj1" fmla="val 5293794"/>
              <a:gd name="adj2" fmla="val 909872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/>
          <a:srcRect t="5474" r="8782" b="17187"/>
          <a:stretch/>
        </p:blipFill>
        <p:spPr>
          <a:xfrm>
            <a:off x="7423749" y="1807443"/>
            <a:ext cx="1647375" cy="4834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222" y="4588009"/>
            <a:ext cx="3859312" cy="706392"/>
          </a:xfrm>
          <a:prstGeom prst="rect">
            <a:avLst/>
          </a:prstGeom>
        </p:spPr>
      </p:pic>
      <p:sp>
        <p:nvSpPr>
          <p:cNvPr id="20" name="橢圓 19"/>
          <p:cNvSpPr/>
          <p:nvPr/>
        </p:nvSpPr>
        <p:spPr>
          <a:xfrm>
            <a:off x="8689364" y="4724973"/>
            <a:ext cx="408790" cy="47350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肘形接點 21"/>
          <p:cNvCxnSpPr>
            <a:stCxn id="20" idx="4"/>
          </p:cNvCxnSpPr>
          <p:nvPr/>
        </p:nvCxnSpPr>
        <p:spPr>
          <a:xfrm rot="16200000" flipH="1">
            <a:off x="8620849" y="5471385"/>
            <a:ext cx="599596" cy="53776"/>
          </a:xfrm>
          <a:prstGeom prst="bentConnector3">
            <a:avLst>
              <a:gd name="adj1" fmla="val -8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8064813" y="5787202"/>
            <a:ext cx="30471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Activation </a:t>
            </a:r>
            <a:r>
              <a:rPr lang="en-US" altLang="zh-TW" dirty="0" err="1" smtClean="0"/>
              <a:t>Function:Tanh,ReLU</a:t>
            </a:r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11108421" y="4714103"/>
            <a:ext cx="408790" cy="43657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1032932" y="4328368"/>
            <a:ext cx="5597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bias</a:t>
            </a:r>
            <a:endParaRPr lang="zh-TW" altLang="en-US" dirty="0"/>
          </a:p>
        </p:txBody>
      </p:sp>
      <p:sp>
        <p:nvSpPr>
          <p:cNvPr id="27" name="橢圓 26"/>
          <p:cNvSpPr/>
          <p:nvPr/>
        </p:nvSpPr>
        <p:spPr>
          <a:xfrm>
            <a:off x="9456201" y="4739828"/>
            <a:ext cx="318423" cy="33666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9037817" y="4354295"/>
            <a:ext cx="13388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卷</a:t>
            </a:r>
            <a:r>
              <a:rPr lang="zh-TW" altLang="en-US" dirty="0" smtClean="0"/>
              <a:t>積運算</a:t>
            </a:r>
            <a:r>
              <a:rPr lang="zh-TW" altLang="en-US" dirty="0"/>
              <a:t>子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870611" y="5417870"/>
            <a:ext cx="582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setting of kernel size for the convolution layers are </a:t>
            </a:r>
            <a:r>
              <a:rPr lang="en-US" altLang="zh-TW" dirty="0" smtClean="0">
                <a:solidFill>
                  <a:srgbClr val="FF0000"/>
                </a:solidFill>
              </a:rPr>
              <a:t>3,5,7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弧形 31"/>
          <p:cNvSpPr/>
          <p:nvPr/>
        </p:nvSpPr>
        <p:spPr>
          <a:xfrm>
            <a:off x="6306584" y="2156268"/>
            <a:ext cx="914400" cy="914400"/>
          </a:xfrm>
          <a:prstGeom prst="arc">
            <a:avLst>
              <a:gd name="adj1" fmla="val 16577675"/>
              <a:gd name="adj2" fmla="val 2013948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弧形 32"/>
          <p:cNvSpPr/>
          <p:nvPr/>
        </p:nvSpPr>
        <p:spPr>
          <a:xfrm>
            <a:off x="6337406" y="3812014"/>
            <a:ext cx="914400" cy="914400"/>
          </a:xfrm>
          <a:prstGeom prst="arc">
            <a:avLst>
              <a:gd name="adj1" fmla="val 1209486"/>
              <a:gd name="adj2" fmla="val 50791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941751" y="3022951"/>
            <a:ext cx="62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k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441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0300139" y="526439"/>
            <a:ext cx="1680497" cy="341163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0100391" y="1361375"/>
            <a:ext cx="1880245" cy="1770708"/>
            <a:chOff x="5969875" y="2052341"/>
            <a:chExt cx="4456387" cy="360589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/>
            <a:srcRect l="44713" r="16409"/>
            <a:stretch/>
          </p:blipFill>
          <p:spPr>
            <a:xfrm>
              <a:off x="5969875" y="2052341"/>
              <a:ext cx="4456387" cy="3605892"/>
            </a:xfrm>
            <a:prstGeom prst="rect">
              <a:avLst/>
            </a:prstGeom>
            <a:ln>
              <a:solidFill>
                <a:srgbClr val="5B9BD5"/>
              </a:solidFill>
            </a:ln>
          </p:spPr>
        </p:pic>
        <p:cxnSp>
          <p:nvCxnSpPr>
            <p:cNvPr id="10" name="直線單箭頭接點 9"/>
            <p:cNvCxnSpPr/>
            <p:nvPr/>
          </p:nvCxnSpPr>
          <p:spPr>
            <a:xfrm>
              <a:off x="7470679" y="2848303"/>
              <a:ext cx="1683831" cy="1051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>
              <a:off x="7546428" y="4004468"/>
              <a:ext cx="160808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07662"/>
              </p:ext>
            </p:extLst>
          </p:nvPr>
        </p:nvGraphicFramePr>
        <p:xfrm>
          <a:off x="950626" y="2777507"/>
          <a:ext cx="421161" cy="148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61">
                  <a:extLst>
                    <a:ext uri="{9D8B030D-6E8A-4147-A177-3AD203B41FA5}">
                      <a16:colId xmlns:a16="http://schemas.microsoft.com/office/drawing/2014/main" val="3016645040"/>
                    </a:ext>
                  </a:extLst>
                </a:gridCol>
              </a:tblGrid>
              <a:tr h="3718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215011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97042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3615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824916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74592"/>
              </p:ext>
            </p:extLst>
          </p:nvPr>
        </p:nvGraphicFramePr>
        <p:xfrm>
          <a:off x="1255427" y="3007502"/>
          <a:ext cx="439945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945">
                  <a:extLst>
                    <a:ext uri="{9D8B030D-6E8A-4147-A177-3AD203B41FA5}">
                      <a16:colId xmlns:a16="http://schemas.microsoft.com/office/drawing/2014/main" val="2284339750"/>
                    </a:ext>
                  </a:extLst>
                </a:gridCol>
              </a:tblGrid>
              <a:tr h="3574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67189"/>
                  </a:ext>
                </a:extLst>
              </a:tr>
              <a:tr h="3574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22439"/>
                  </a:ext>
                </a:extLst>
              </a:tr>
              <a:tr h="35740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39558"/>
                  </a:ext>
                </a:extLst>
              </a:tr>
            </a:tbl>
          </a:graphicData>
        </a:graphic>
      </p:graphicFrame>
      <p:graphicFrame>
        <p:nvGraphicFramePr>
          <p:cNvPr id="16" name="內容版面配置區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15815"/>
              </p:ext>
            </p:extLst>
          </p:nvPr>
        </p:nvGraphicFramePr>
        <p:xfrm>
          <a:off x="1575748" y="3171464"/>
          <a:ext cx="424424" cy="731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424">
                  <a:extLst>
                    <a:ext uri="{9D8B030D-6E8A-4147-A177-3AD203B41FA5}">
                      <a16:colId xmlns:a16="http://schemas.microsoft.com/office/drawing/2014/main" val="776078324"/>
                    </a:ext>
                  </a:extLst>
                </a:gridCol>
              </a:tblGrid>
              <a:tr h="36582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58651"/>
                  </a:ext>
                </a:extLst>
              </a:tr>
              <a:tr h="36582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22666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7798"/>
              </p:ext>
            </p:extLst>
          </p:nvPr>
        </p:nvGraphicFramePr>
        <p:xfrm>
          <a:off x="3230180" y="2138563"/>
          <a:ext cx="435854" cy="29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854">
                  <a:extLst>
                    <a:ext uri="{9D8B030D-6E8A-4147-A177-3AD203B41FA5}">
                      <a16:colId xmlns:a16="http://schemas.microsoft.com/office/drawing/2014/main" val="3344515456"/>
                    </a:ext>
                  </a:extLst>
                </a:gridCol>
              </a:tblGrid>
              <a:tr h="36986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1884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459756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318622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749891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977418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2798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11399"/>
                  </a:ext>
                </a:extLst>
              </a:tr>
              <a:tr h="36986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27933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0249"/>
              </p:ext>
            </p:extLst>
          </p:nvPr>
        </p:nvGraphicFramePr>
        <p:xfrm>
          <a:off x="5538144" y="2758674"/>
          <a:ext cx="395890" cy="1498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890">
                  <a:extLst>
                    <a:ext uri="{9D8B030D-6E8A-4147-A177-3AD203B41FA5}">
                      <a16:colId xmlns:a16="http://schemas.microsoft.com/office/drawing/2014/main" val="326426822"/>
                    </a:ext>
                  </a:extLst>
                </a:gridCol>
              </a:tblGrid>
              <a:tr h="3745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480709"/>
                  </a:ext>
                </a:extLst>
              </a:tr>
              <a:tr h="3745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58374"/>
                  </a:ext>
                </a:extLst>
              </a:tr>
              <a:tr h="37450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727843"/>
                  </a:ext>
                </a:extLst>
              </a:tr>
              <a:tr h="3745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578679"/>
                  </a:ext>
                </a:extLst>
              </a:tr>
            </a:tbl>
          </a:graphicData>
        </a:graphic>
      </p:graphicFrame>
      <p:cxnSp>
        <p:nvCxnSpPr>
          <p:cNvPr id="22" name="直線接點 21"/>
          <p:cNvCxnSpPr/>
          <p:nvPr/>
        </p:nvCxnSpPr>
        <p:spPr>
          <a:xfrm>
            <a:off x="3666034" y="2869324"/>
            <a:ext cx="1872110" cy="262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endCxn id="20" idx="1"/>
          </p:cNvCxnSpPr>
          <p:nvPr/>
        </p:nvCxnSpPr>
        <p:spPr>
          <a:xfrm flipV="1">
            <a:off x="3666034" y="3507682"/>
            <a:ext cx="1872110" cy="110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V="1">
            <a:off x="3666034" y="3862844"/>
            <a:ext cx="1872110" cy="50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3666034" y="2138563"/>
            <a:ext cx="1872110" cy="63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3666034" y="4256690"/>
            <a:ext cx="1872110" cy="84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向右箭號 35"/>
          <p:cNvSpPr/>
          <p:nvPr/>
        </p:nvSpPr>
        <p:spPr>
          <a:xfrm>
            <a:off x="2190416" y="3327040"/>
            <a:ext cx="962687" cy="435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/>
          <p:cNvGrpSpPr/>
          <p:nvPr/>
        </p:nvGrpSpPr>
        <p:grpSpPr>
          <a:xfrm>
            <a:off x="8944304" y="4764967"/>
            <a:ext cx="2711669" cy="1583282"/>
            <a:chOff x="7809186" y="3903118"/>
            <a:chExt cx="2711669" cy="1583282"/>
          </a:xfrm>
        </p:grpSpPr>
        <p:cxnSp>
          <p:nvCxnSpPr>
            <p:cNvPr id="38" name="直線接點 37"/>
            <p:cNvCxnSpPr/>
            <p:nvPr/>
          </p:nvCxnSpPr>
          <p:spPr>
            <a:xfrm flipV="1">
              <a:off x="8870731" y="4298745"/>
              <a:ext cx="338432" cy="378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endCxn id="42" idx="1"/>
            </p:cNvCxnSpPr>
            <p:nvPr/>
          </p:nvCxnSpPr>
          <p:spPr>
            <a:xfrm>
              <a:off x="8870731" y="4668077"/>
              <a:ext cx="338432" cy="429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9209163" y="4080281"/>
              <a:ext cx="1133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Maximum</a:t>
              </a: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9209163" y="4912849"/>
              <a:ext cx="939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Average</a:t>
              </a: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945818" y="4487909"/>
              <a:ext cx="878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Pooling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809186" y="3903118"/>
              <a:ext cx="2711669" cy="1583282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4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580994" y="857959"/>
            <a:ext cx="2606565" cy="382262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080" y="2256047"/>
            <a:ext cx="7397732" cy="341835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6102927" y="6011918"/>
            <a:ext cx="557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 smtClean="0"/>
              <a:t>Γ</a:t>
            </a:r>
            <a:r>
              <a:rPr lang="en-US" altLang="zh-TW" dirty="0" smtClean="0"/>
              <a:t>,</a:t>
            </a:r>
            <a:r>
              <a:rPr lang="el-GR" altLang="zh-TW" dirty="0" smtClean="0"/>
              <a:t>β</a:t>
            </a:r>
            <a:r>
              <a:rPr lang="zh-TW" altLang="en-US" dirty="0" smtClean="0"/>
              <a:t>為參數</a:t>
            </a:r>
            <a:r>
              <a:rPr lang="en-US" altLang="zh-TW" dirty="0" smtClean="0"/>
              <a:t>,</a:t>
            </a:r>
            <a:r>
              <a:rPr lang="zh-TW" altLang="en-US" dirty="0" smtClean="0"/>
              <a:t>初</a:t>
            </a:r>
            <a:r>
              <a:rPr lang="zh-TW" altLang="en-US" dirty="0"/>
              <a:t>設</a:t>
            </a:r>
            <a:r>
              <a:rPr lang="zh-TW" altLang="en-US" dirty="0" smtClean="0"/>
              <a:t>為</a:t>
            </a:r>
            <a:r>
              <a:rPr lang="el-GR" altLang="zh-TW" dirty="0"/>
              <a:t>Γ </a:t>
            </a:r>
            <a:r>
              <a:rPr lang="en-US" altLang="zh-TW" dirty="0" smtClean="0"/>
              <a:t>=1,</a:t>
            </a:r>
            <a:r>
              <a:rPr lang="el-GR" altLang="zh-TW" dirty="0"/>
              <a:t> β </a:t>
            </a:r>
            <a:r>
              <a:rPr lang="en-US" altLang="zh-TW" dirty="0" smtClean="0"/>
              <a:t>=0</a:t>
            </a:r>
            <a:r>
              <a:rPr lang="zh-TW" altLang="en-US" dirty="0" smtClean="0"/>
              <a:t>，藉由學習調整為適當值。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30014" y="1703944"/>
            <a:ext cx="786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優</a:t>
            </a:r>
            <a:r>
              <a:rPr lang="zh-TW" altLang="en-US" dirty="0"/>
              <a:t>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快速學習、不會過度依賴預設值、控制過度學習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減少</a:t>
            </a:r>
            <a:r>
              <a:rPr lang="en-US" altLang="zh-TW" dirty="0" smtClean="0"/>
              <a:t>Dropout</a:t>
            </a:r>
            <a:r>
              <a:rPr lang="zh-TW" altLang="en-US" dirty="0" smtClean="0"/>
              <a:t>的必要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07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472446" y="837409"/>
            <a:ext cx="1303283" cy="402811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27" y="2257233"/>
            <a:ext cx="5905897" cy="31386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883" y="2208350"/>
            <a:ext cx="4064949" cy="307033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503474" y="5961796"/>
            <a:ext cx="367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目的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用以</a:t>
            </a:r>
            <a:r>
              <a:rPr lang="zh-TW" altLang="en-US" dirty="0" smtClean="0">
                <a:solidFill>
                  <a:srgbClr val="FF0000"/>
                </a:solidFill>
              </a:rPr>
              <a:t>減少</a:t>
            </a:r>
            <a:r>
              <a:rPr lang="zh-TW" altLang="en-US" dirty="0" smtClean="0"/>
              <a:t>過度學習</a:t>
            </a:r>
            <a:r>
              <a:rPr lang="en-US" altLang="zh-TW" dirty="0" smtClean="0"/>
              <a:t>(overfitting)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178566" y="1941443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Test error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497768" y="3755862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Test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162590" y="4683347"/>
            <a:ext cx="64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6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475891" y="1172240"/>
            <a:ext cx="4414343" cy="363115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308" y="940219"/>
            <a:ext cx="2268666" cy="2138497"/>
          </a:xfrm>
          <a:prstGeom prst="rect">
            <a:avLst/>
          </a:prstGeom>
          <a:ln>
            <a:solidFill>
              <a:srgbClr val="5B9BD5"/>
            </a:solidFill>
          </a:ln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20087"/>
              </p:ext>
            </p:extLst>
          </p:nvPr>
        </p:nvGraphicFramePr>
        <p:xfrm>
          <a:off x="2893849" y="2170094"/>
          <a:ext cx="490483" cy="2954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483">
                  <a:extLst>
                    <a:ext uri="{9D8B030D-6E8A-4147-A177-3AD203B41FA5}">
                      <a16:colId xmlns:a16="http://schemas.microsoft.com/office/drawing/2014/main" val="2599165441"/>
                    </a:ext>
                  </a:extLst>
                </a:gridCol>
              </a:tblGrid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47749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9353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39408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05463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49784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046586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56684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580808"/>
                  </a:ext>
                </a:extLst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40008"/>
              </p:ext>
            </p:extLst>
          </p:nvPr>
        </p:nvGraphicFramePr>
        <p:xfrm>
          <a:off x="6614976" y="2464384"/>
          <a:ext cx="490483" cy="2215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483">
                  <a:extLst>
                    <a:ext uri="{9D8B030D-6E8A-4147-A177-3AD203B41FA5}">
                      <a16:colId xmlns:a16="http://schemas.microsoft.com/office/drawing/2014/main" val="2599165441"/>
                    </a:ext>
                  </a:extLst>
                </a:gridCol>
              </a:tblGrid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47749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9353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39408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05463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49784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046586"/>
                  </a:ext>
                </a:extLst>
              </a:tr>
            </a:tbl>
          </a:graphicData>
        </a:graphic>
      </p:graphicFrame>
      <p:sp>
        <p:nvSpPr>
          <p:cNvPr id="12" name="向右箭號 11"/>
          <p:cNvSpPr/>
          <p:nvPr/>
        </p:nvSpPr>
        <p:spPr>
          <a:xfrm>
            <a:off x="3752193" y="3195145"/>
            <a:ext cx="2617076" cy="683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l="7373" t="4459" r="12554" b="3872"/>
          <a:stretch/>
        </p:blipFill>
        <p:spPr>
          <a:xfrm>
            <a:off x="879396" y="3199085"/>
            <a:ext cx="1849820" cy="74623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7"/>
          <a:srcRect l="1288" t="9711" r="4896" b="11286"/>
          <a:stretch/>
        </p:blipFill>
        <p:spPr>
          <a:xfrm>
            <a:off x="3892031" y="2479665"/>
            <a:ext cx="2132646" cy="58858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8"/>
          <a:srcRect l="2752" t="10876" b="18734"/>
          <a:stretch/>
        </p:blipFill>
        <p:spPr>
          <a:xfrm>
            <a:off x="3651160" y="4514678"/>
            <a:ext cx="2634550" cy="609600"/>
          </a:xfrm>
          <a:prstGeom prst="rect">
            <a:avLst/>
          </a:prstGeom>
        </p:spPr>
      </p:pic>
      <p:sp>
        <p:nvSpPr>
          <p:cNvPr id="37" name="弧形 36"/>
          <p:cNvSpPr/>
          <p:nvPr/>
        </p:nvSpPr>
        <p:spPr>
          <a:xfrm>
            <a:off x="6614976" y="3387053"/>
            <a:ext cx="914400" cy="1292969"/>
          </a:xfrm>
          <a:prstGeom prst="arc">
            <a:avLst>
              <a:gd name="adj1" fmla="val 1209486"/>
              <a:gd name="adj2" fmla="val 50791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弧形 38"/>
          <p:cNvSpPr/>
          <p:nvPr/>
        </p:nvSpPr>
        <p:spPr>
          <a:xfrm>
            <a:off x="6614976" y="2486476"/>
            <a:ext cx="914400" cy="1253001"/>
          </a:xfrm>
          <a:prstGeom prst="arc">
            <a:avLst>
              <a:gd name="adj1" fmla="val 16444423"/>
              <a:gd name="adj2" fmla="val 2055975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弧形 42"/>
          <p:cNvSpPr/>
          <p:nvPr/>
        </p:nvSpPr>
        <p:spPr>
          <a:xfrm>
            <a:off x="2438713" y="3626068"/>
            <a:ext cx="914400" cy="1498210"/>
          </a:xfrm>
          <a:prstGeom prst="arc">
            <a:avLst>
              <a:gd name="adj1" fmla="val 5413804"/>
              <a:gd name="adj2" fmla="val 939532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弧形 43"/>
          <p:cNvSpPr/>
          <p:nvPr/>
        </p:nvSpPr>
        <p:spPr>
          <a:xfrm>
            <a:off x="2430627" y="2170093"/>
            <a:ext cx="914400" cy="1455975"/>
          </a:xfrm>
          <a:prstGeom prst="arc">
            <a:avLst>
              <a:gd name="adj1" fmla="val 11949688"/>
              <a:gd name="adj2" fmla="val 1624393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 rotWithShape="1">
          <a:blip r:embed="rId8"/>
          <a:srcRect l="74640" t="10875" b="39478"/>
          <a:stretch/>
        </p:blipFill>
        <p:spPr>
          <a:xfrm>
            <a:off x="7470679" y="3350120"/>
            <a:ext cx="972553" cy="6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Configurations </a:t>
            </a:r>
            <a:r>
              <a:rPr lang="en-US" altLang="zh-TW" dirty="0"/>
              <a:t>of </a:t>
            </a:r>
            <a:r>
              <a:rPr lang="en-US" altLang="zh-TW" dirty="0" smtClean="0"/>
              <a:t>CNN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818165"/>
              </p:ext>
            </p:extLst>
          </p:nvPr>
        </p:nvGraphicFramePr>
        <p:xfrm>
          <a:off x="866154" y="4757248"/>
          <a:ext cx="10537570" cy="18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785">
                  <a:extLst>
                    <a:ext uri="{9D8B030D-6E8A-4147-A177-3AD203B41FA5}">
                      <a16:colId xmlns:a16="http://schemas.microsoft.com/office/drawing/2014/main" val="4069077757"/>
                    </a:ext>
                  </a:extLst>
                </a:gridCol>
                <a:gridCol w="5268785">
                  <a:extLst>
                    <a:ext uri="{9D8B030D-6E8A-4147-A177-3AD203B41FA5}">
                      <a16:colId xmlns:a16="http://schemas.microsoft.com/office/drawing/2014/main" val="2463926887"/>
                    </a:ext>
                  </a:extLst>
                </a:gridCol>
              </a:tblGrid>
              <a:tr h="37916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parameter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setting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003572"/>
                  </a:ext>
                </a:extLst>
              </a:tr>
              <a:tr h="37916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embedding dimension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79624"/>
                  </a:ext>
                </a:extLst>
              </a:tr>
              <a:tr h="37916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three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kernel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sizes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the convolution layers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3,5,7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68894"/>
                  </a:ext>
                </a:extLst>
              </a:tr>
              <a:tr h="37916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Dropout probability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360678"/>
                  </a:ext>
                </a:extLst>
              </a:tr>
              <a:tr h="37916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norm(L2 norm)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244898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9137789" y="4182964"/>
            <a:ext cx="27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odel </a:t>
            </a:r>
            <a:r>
              <a:rPr lang="en-US" altLang="zh-TW" dirty="0"/>
              <a:t>is built with </a:t>
            </a:r>
            <a:r>
              <a:rPr lang="en-US" altLang="zh-TW" dirty="0" err="1">
                <a:solidFill>
                  <a:srgbClr val="FF0000"/>
                </a:solidFill>
              </a:rPr>
              <a:t>PyTorch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504976183"/>
              </p:ext>
            </p:extLst>
          </p:nvPr>
        </p:nvGraphicFramePr>
        <p:xfrm>
          <a:off x="-2974428" y="1233493"/>
          <a:ext cx="8522117" cy="562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116" y="1362857"/>
            <a:ext cx="1994634" cy="24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dynamically build neural network?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77" y="1906971"/>
            <a:ext cx="5324781" cy="34743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27" y="2244368"/>
            <a:ext cx="5103473" cy="279952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28193" y="5227613"/>
            <a:ext cx="13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TensorFlow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845972" y="5196630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PyTorch,Chainer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32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Early stopping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優點</a:t>
            </a:r>
            <a:r>
              <a:rPr lang="en-US" altLang="zh-TW" dirty="0"/>
              <a:t>:</a:t>
            </a:r>
            <a:r>
              <a:rPr lang="zh-TW" altLang="en-US" dirty="0"/>
              <a:t>節省可觀的時間，並保持效能</a:t>
            </a:r>
            <a:endParaRPr lang="en-US" altLang="zh-TW" dirty="0"/>
          </a:p>
          <a:p>
            <a:r>
              <a:rPr lang="zh-TW" altLang="zh-TW" dirty="0"/>
              <a:t>首先將一小部分訓練集作為我們的開發集</a:t>
            </a:r>
            <a:endParaRPr lang="en-US" altLang="zh-TW" dirty="0"/>
          </a:p>
          <a:p>
            <a:r>
              <a:rPr lang="zh-TW" altLang="en-US" dirty="0"/>
              <a:t>每一個</a:t>
            </a:r>
            <a:r>
              <a:rPr lang="en-US" altLang="zh-TW" dirty="0" smtClean="0"/>
              <a:t>epoch(</a:t>
            </a:r>
            <a:r>
              <a:rPr lang="zh-TW" altLang="en-US" dirty="0" smtClean="0"/>
              <a:t>週期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en-US" dirty="0"/>
              <a:t>結束</a:t>
            </a:r>
            <a:r>
              <a:rPr lang="zh-TW" altLang="en-US" dirty="0" smtClean="0"/>
              <a:t>時，計算</a:t>
            </a:r>
            <a:r>
              <a:rPr lang="zh-TW" altLang="en-US" dirty="0"/>
              <a:t>開發集的</a:t>
            </a:r>
            <a:r>
              <a:rPr lang="en-US" altLang="zh-TW" dirty="0" smtClean="0"/>
              <a:t>accuracy</a:t>
            </a:r>
          </a:p>
          <a:p>
            <a:r>
              <a:rPr lang="zh-TW" altLang="zh-TW" dirty="0"/>
              <a:t>一旦我們觀察</a:t>
            </a:r>
            <a:r>
              <a:rPr lang="zh-TW" altLang="zh-TW" dirty="0" smtClean="0"/>
              <a:t>到開發</a:t>
            </a:r>
            <a:r>
              <a:rPr lang="zh-TW" altLang="zh-TW" dirty="0"/>
              <a:t>集</a:t>
            </a:r>
            <a:r>
              <a:rPr lang="zh-TW" altLang="zh-TW" dirty="0" smtClean="0"/>
              <a:t>上性能</a:t>
            </a:r>
            <a:r>
              <a:rPr lang="zh-TW" altLang="en-US" dirty="0" smtClean="0"/>
              <a:t>越來越差</a:t>
            </a:r>
            <a:endParaRPr lang="en-US" altLang="zh-TW" dirty="0" smtClean="0"/>
          </a:p>
          <a:p>
            <a:r>
              <a:rPr lang="zh-TW" altLang="en-US" dirty="0"/>
              <a:t>但</a:t>
            </a:r>
            <a:r>
              <a:rPr lang="zh-TW" altLang="zh-TW" dirty="0" smtClean="0"/>
              <a:t>測試</a:t>
            </a:r>
            <a:r>
              <a:rPr lang="zh-TW" altLang="zh-TW" dirty="0"/>
              <a:t>性能超過了我們預先設定</a:t>
            </a:r>
            <a:r>
              <a:rPr lang="zh-TW" altLang="zh-TW" dirty="0" smtClean="0"/>
              <a:t>的值</a:t>
            </a:r>
            <a:endParaRPr lang="en-US" altLang="zh-TW" dirty="0" smtClean="0"/>
          </a:p>
          <a:p>
            <a:r>
              <a:rPr lang="zh-TW" altLang="en-US" dirty="0" smtClean="0"/>
              <a:t>可能</a:t>
            </a:r>
            <a:r>
              <a:rPr lang="zh-TW" altLang="en-US" dirty="0"/>
              <a:t> </a:t>
            </a:r>
            <a:r>
              <a:rPr lang="en-US" altLang="zh-TW" dirty="0" smtClean="0"/>
              <a:t>overfitting</a:t>
            </a:r>
            <a:r>
              <a:rPr lang="zh-TW" altLang="en-US" dirty="0" smtClean="0"/>
              <a:t>，</a:t>
            </a:r>
            <a:r>
              <a:rPr lang="zh-TW" altLang="zh-TW" dirty="0" smtClean="0"/>
              <a:t>終止</a:t>
            </a:r>
            <a:r>
              <a:rPr lang="zh-TW" altLang="zh-TW" dirty="0"/>
              <a:t>訓練過程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104" y="3945151"/>
            <a:ext cx="4568907" cy="23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41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10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Dataset overview</a:t>
            </a:r>
            <a:endParaRPr lang="en-US" altLang="zh-TW" dirty="0" smtClean="0"/>
          </a:p>
          <a:p>
            <a:r>
              <a:rPr lang="en-US" altLang="zh-TW" dirty="0" smtClean="0"/>
              <a:t>Baseline </a:t>
            </a:r>
            <a:r>
              <a:rPr lang="en-US" altLang="zh-TW" dirty="0"/>
              <a:t>method</a:t>
            </a:r>
          </a:p>
          <a:p>
            <a:r>
              <a:rPr lang="en-US" altLang="zh-TW" dirty="0"/>
              <a:t>Experiment Settings</a:t>
            </a:r>
          </a:p>
          <a:p>
            <a:r>
              <a:rPr lang="en-US" altLang="zh-TW" dirty="0"/>
              <a:t>Evaluation Metrics</a:t>
            </a:r>
          </a:p>
          <a:p>
            <a:r>
              <a:rPr lang="en-US" altLang="zh-TW" dirty="0"/>
              <a:t>Experiment </a:t>
            </a:r>
            <a:r>
              <a:rPr lang="en-US" altLang="zh-TW" dirty="0" smtClean="0"/>
              <a:t>Results</a:t>
            </a:r>
            <a:endParaRPr lang="en-US" altLang="zh-TW" dirty="0"/>
          </a:p>
          <a:p>
            <a:r>
              <a:rPr lang="en-US" altLang="zh-TW" dirty="0"/>
              <a:t>Parameter Analysis</a:t>
            </a:r>
          </a:p>
          <a:p>
            <a:r>
              <a:rPr lang="en-US" altLang="zh-TW" dirty="0"/>
              <a:t>Analyzing </a:t>
            </a:r>
            <a:r>
              <a:rPr lang="en-US" altLang="zh-TW" dirty="0" err="1"/>
              <a:t>Embeddings</a:t>
            </a:r>
            <a:r>
              <a:rPr lang="en-US" altLang="zh-TW" dirty="0"/>
              <a:t> of Medical Conditions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1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Experiment-Dataset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 million death certificates in the U.S. from2014</a:t>
            </a:r>
          </a:p>
          <a:p>
            <a:r>
              <a:rPr lang="en-US" altLang="zh-TW" dirty="0" smtClean="0"/>
              <a:t>Removing identical records and filter out records with length less than 3 </a:t>
            </a:r>
          </a:p>
          <a:p>
            <a:r>
              <a:rPr lang="en-US" altLang="zh-TW" dirty="0" smtClean="0"/>
              <a:t>Obtain </a:t>
            </a:r>
            <a:r>
              <a:rPr lang="en-US" altLang="zh-TW" dirty="0" smtClean="0">
                <a:solidFill>
                  <a:srgbClr val="FF0000"/>
                </a:solidFill>
              </a:rPr>
              <a:t>1,499,128</a:t>
            </a:r>
            <a:r>
              <a:rPr lang="en-US" altLang="zh-TW" dirty="0" smtClean="0"/>
              <a:t> records.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1610</a:t>
            </a:r>
            <a:r>
              <a:rPr lang="zh-TW" altLang="en-US" dirty="0" smtClean="0"/>
              <a:t> </a:t>
            </a:r>
            <a:r>
              <a:rPr lang="en-US" altLang="zh-TW" dirty="0" smtClean="0"/>
              <a:t>input conditions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1180</a:t>
            </a:r>
            <a:r>
              <a:rPr lang="en-US" altLang="zh-TW" dirty="0" smtClean="0"/>
              <a:t> possible classes as cause of death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5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</a:t>
            </a:r>
            <a:r>
              <a:rPr lang="en-US" altLang="zh-TW" dirty="0"/>
              <a:t>Baseline </a:t>
            </a:r>
            <a:r>
              <a:rPr lang="en-US" altLang="zh-TW" dirty="0" smtClean="0"/>
              <a:t>method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20" y="4592021"/>
            <a:ext cx="6038850" cy="800100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352" y="857400"/>
            <a:ext cx="1570456" cy="3734621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22877"/>
              </p:ext>
            </p:extLst>
          </p:nvPr>
        </p:nvGraphicFramePr>
        <p:xfrm>
          <a:off x="845127" y="1527061"/>
          <a:ext cx="7195288" cy="144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644">
                  <a:extLst>
                    <a:ext uri="{9D8B030D-6E8A-4147-A177-3AD203B41FA5}">
                      <a16:colId xmlns:a16="http://schemas.microsoft.com/office/drawing/2014/main" val="2444118821"/>
                    </a:ext>
                  </a:extLst>
                </a:gridCol>
                <a:gridCol w="3597644">
                  <a:extLst>
                    <a:ext uri="{9D8B030D-6E8A-4147-A177-3AD203B41FA5}">
                      <a16:colId xmlns:a16="http://schemas.microsoft.com/office/drawing/2014/main" val="2807609222"/>
                    </a:ext>
                  </a:extLst>
                </a:gridCol>
              </a:tblGrid>
              <a:tr h="40242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 extraction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classifiers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37260"/>
                  </a:ext>
                </a:extLst>
              </a:tr>
              <a:tr h="632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BoW</a:t>
                      </a:r>
                      <a:r>
                        <a:rPr lang="en-US" altLang="zh-TW" dirty="0" smtClean="0"/>
                        <a:t>-bag of word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Naive Bayes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Logistic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526"/>
                  </a:ext>
                </a:extLst>
              </a:tr>
              <a:tr h="40242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Word embedding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Shallow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622232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845127" y="4133290"/>
            <a:ext cx="346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Architectures of shallow classifiers: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77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Experiment-Settings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620041"/>
              </p:ext>
            </p:extLst>
          </p:nvPr>
        </p:nvGraphicFramePr>
        <p:xfrm>
          <a:off x="845127" y="1722010"/>
          <a:ext cx="727937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843">
                  <a:extLst>
                    <a:ext uri="{9D8B030D-6E8A-4147-A177-3AD203B41FA5}">
                      <a16:colId xmlns:a16="http://schemas.microsoft.com/office/drawing/2014/main" val="846379952"/>
                    </a:ext>
                  </a:extLst>
                </a:gridCol>
                <a:gridCol w="1819843">
                  <a:extLst>
                    <a:ext uri="{9D8B030D-6E8A-4147-A177-3AD203B41FA5}">
                      <a16:colId xmlns:a16="http://schemas.microsoft.com/office/drawing/2014/main" val="3763506060"/>
                    </a:ext>
                  </a:extLst>
                </a:gridCol>
                <a:gridCol w="1819843">
                  <a:extLst>
                    <a:ext uri="{9D8B030D-6E8A-4147-A177-3AD203B41FA5}">
                      <a16:colId xmlns:a16="http://schemas.microsoft.com/office/drawing/2014/main" val="3493099800"/>
                    </a:ext>
                  </a:extLst>
                </a:gridCol>
                <a:gridCol w="1819843">
                  <a:extLst>
                    <a:ext uri="{9D8B030D-6E8A-4147-A177-3AD203B41FA5}">
                      <a16:colId xmlns:a16="http://schemas.microsoft.com/office/drawing/2014/main" val="1748547293"/>
                    </a:ext>
                  </a:extLst>
                </a:gridCol>
              </a:tblGrid>
              <a:tr h="36260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Training 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Development 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Test sets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5586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資料集的切割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7.9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9155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34580"/>
              </p:ext>
            </p:extLst>
          </p:nvPr>
        </p:nvGraphicFramePr>
        <p:xfrm>
          <a:off x="845127" y="288479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762972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883812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12505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BoW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CNN 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Shallow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9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硬體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CPU+60GB RAM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NVIDIA</a:t>
                      </a:r>
                      <a:r>
                        <a:rPr lang="en-US" altLang="zh-TW" baseline="0" dirty="0" smtClean="0"/>
                        <a:t> K80 GPU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5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Mini-batch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9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epoch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97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4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Experiment-</a:t>
            </a:r>
            <a:r>
              <a:rPr lang="en-US" altLang="zh-TW" dirty="0"/>
              <a:t>Evaluation Metrics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Accuracy(ACC)</a:t>
            </a:r>
          </a:p>
          <a:p>
            <a:r>
              <a:rPr lang="en-US" altLang="zh-TW" dirty="0"/>
              <a:t>Cross Entropy </a:t>
            </a:r>
            <a:r>
              <a:rPr lang="en-US" altLang="zh-TW" dirty="0" smtClean="0"/>
              <a:t>Loss</a:t>
            </a:r>
          </a:p>
          <a:p>
            <a:r>
              <a:rPr lang="en-US" altLang="zh-TW" dirty="0" smtClean="0"/>
              <a:t>F1 </a:t>
            </a:r>
            <a:r>
              <a:rPr lang="en-US" altLang="zh-TW" dirty="0"/>
              <a:t>score</a:t>
            </a:r>
            <a:endParaRPr lang="en-US" altLang="zh-TW" dirty="0" smtClean="0"/>
          </a:p>
          <a:p>
            <a:r>
              <a:rPr lang="en-US" altLang="zh-TW" dirty="0"/>
              <a:t>Cohen’s kappa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582" y="1990067"/>
            <a:ext cx="4953000" cy="781050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47" y="3474250"/>
            <a:ext cx="5398018" cy="1706884"/>
          </a:xfrm>
          <a:prstGeom prst="rect">
            <a:avLst/>
          </a:prstGeom>
          <a:ln>
            <a:solidFill>
              <a:srgbClr val="5B9BD5"/>
            </a:solidFill>
          </a:ln>
        </p:spPr>
      </p:pic>
      <p:cxnSp>
        <p:nvCxnSpPr>
          <p:cNvPr id="7" name="直線單箭頭接點 6"/>
          <p:cNvCxnSpPr>
            <a:endCxn id="4" idx="1"/>
          </p:cNvCxnSpPr>
          <p:nvPr/>
        </p:nvCxnSpPr>
        <p:spPr>
          <a:xfrm flipV="1">
            <a:off x="3899338" y="2380592"/>
            <a:ext cx="1328244" cy="239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5" idx="1"/>
          </p:cNvCxnSpPr>
          <p:nvPr/>
        </p:nvCxnSpPr>
        <p:spPr>
          <a:xfrm>
            <a:off x="3352800" y="3636579"/>
            <a:ext cx="1780547" cy="69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8431552" y="381980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K=1,</a:t>
            </a:r>
            <a:r>
              <a:rPr lang="zh-TW" altLang="en-US" dirty="0" smtClean="0"/>
              <a:t>代表完全吻合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2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Experiment-</a:t>
            </a:r>
            <a:r>
              <a:rPr lang="en-US" altLang="zh-TW" dirty="0"/>
              <a:t>Cohen’s </a:t>
            </a:r>
            <a:r>
              <a:rPr lang="en-US" altLang="zh-TW" dirty="0" smtClean="0"/>
              <a:t>kappa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66" y="1949670"/>
            <a:ext cx="5726078" cy="24830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043" y="1949670"/>
            <a:ext cx="2705100" cy="762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352" y="2970018"/>
            <a:ext cx="4524375" cy="15716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101" y="4799991"/>
            <a:ext cx="3190875" cy="9239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13075" y="5048649"/>
            <a:ext cx="465740" cy="44826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298897" y="526195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K=1,</a:t>
            </a:r>
            <a:r>
              <a:rPr lang="zh-TW" altLang="en-US" dirty="0" smtClean="0"/>
              <a:t>代表完全吻合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72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Classification </a:t>
            </a:r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424" y="1387365"/>
            <a:ext cx="6597264" cy="52131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71393" y="2953407"/>
            <a:ext cx="4740166" cy="2732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756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Experiment-Parameter Analysis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44278" y="6347099"/>
            <a:ext cx="511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 base model is the standard static version of CNN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21" y="1691322"/>
            <a:ext cx="5476875" cy="40862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714" y="1815332"/>
            <a:ext cx="5720099" cy="39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Experiment-Parameter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2249214"/>
            <a:ext cx="5050907" cy="36774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27" y="2186151"/>
            <a:ext cx="4987589" cy="3761553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1692166" y="2659117"/>
            <a:ext cx="3657600" cy="23332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544278" y="6317615"/>
            <a:ext cx="511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 base model is the standard static version of CNN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Experiment-</a:t>
            </a:r>
            <a:r>
              <a:rPr lang="en-US" altLang="zh-TW" dirty="0"/>
              <a:t>Analyzing </a:t>
            </a:r>
            <a:r>
              <a:rPr lang="en-US" altLang="zh-TW" dirty="0" err="1"/>
              <a:t>Embeddings</a:t>
            </a:r>
            <a:r>
              <a:rPr lang="en-US" altLang="zh-TW" dirty="0"/>
              <a:t> of Medical</a:t>
            </a:r>
            <a:br>
              <a:rPr lang="en-US" altLang="zh-TW" dirty="0"/>
            </a:br>
            <a:r>
              <a:rPr lang="en-US" altLang="zh-TW" dirty="0"/>
              <a:t>Conditions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59612" y="1714414"/>
            <a:ext cx="13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side-product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48" y="2106838"/>
            <a:ext cx="7187762" cy="41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3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paper showed </a:t>
            </a:r>
            <a:r>
              <a:rPr lang="en-US" altLang="zh-TW" dirty="0"/>
              <a:t>how a modern </a:t>
            </a:r>
            <a:r>
              <a:rPr lang="en-US" altLang="zh-TW" dirty="0">
                <a:solidFill>
                  <a:srgbClr val="FF0000"/>
                </a:solidFill>
              </a:rPr>
              <a:t>deep learning </a:t>
            </a:r>
            <a:r>
              <a:rPr lang="en-US" altLang="zh-TW" dirty="0" smtClean="0">
                <a:solidFill>
                  <a:srgbClr val="FF0000"/>
                </a:solidFill>
              </a:rPr>
              <a:t>architecture (CNN)</a:t>
            </a:r>
            <a:r>
              <a:rPr lang="en-US" altLang="zh-TW" dirty="0" smtClean="0"/>
              <a:t>can be </a:t>
            </a:r>
            <a:r>
              <a:rPr lang="en-US" altLang="zh-TW" dirty="0"/>
              <a:t>adapted to identify the cause of death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</a:t>
            </a:r>
            <a:r>
              <a:rPr lang="en-US" altLang="zh-TW" dirty="0" smtClean="0"/>
              <a:t>model shows </a:t>
            </a:r>
            <a:r>
              <a:rPr lang="en-US" altLang="zh-TW" dirty="0" smtClean="0">
                <a:solidFill>
                  <a:srgbClr val="FF0000"/>
                </a:solidFill>
              </a:rPr>
              <a:t>significant </a:t>
            </a:r>
            <a:r>
              <a:rPr lang="en-US" altLang="zh-TW" dirty="0">
                <a:solidFill>
                  <a:srgbClr val="FF0000"/>
                </a:solidFill>
              </a:rPr>
              <a:t>improvement </a:t>
            </a:r>
            <a:r>
              <a:rPr lang="en-US" altLang="zh-TW" dirty="0"/>
              <a:t>over the traditional </a:t>
            </a:r>
            <a:r>
              <a:rPr lang="en-US" altLang="zh-TW" dirty="0" smtClean="0"/>
              <a:t>baselines</a:t>
            </a:r>
          </a:p>
          <a:p>
            <a:r>
              <a:rPr lang="en-US" altLang="zh-TW" dirty="0"/>
              <a:t>H</a:t>
            </a:r>
            <a:r>
              <a:rPr lang="en-US" altLang="zh-TW" dirty="0" smtClean="0"/>
              <a:t>andle </a:t>
            </a:r>
            <a:r>
              <a:rPr lang="en-US" altLang="zh-TW" dirty="0"/>
              <a:t>even </a:t>
            </a:r>
            <a:r>
              <a:rPr lang="en-US" altLang="zh-TW" dirty="0">
                <a:solidFill>
                  <a:srgbClr val="FF0000"/>
                </a:solidFill>
              </a:rPr>
              <a:t>larger scale datasets </a:t>
            </a:r>
            <a:r>
              <a:rPr lang="en-US" altLang="zh-TW" dirty="0"/>
              <a:t>than traditional </a:t>
            </a:r>
            <a:r>
              <a:rPr lang="en-US" altLang="zh-TW" dirty="0" smtClean="0"/>
              <a:t>methods</a:t>
            </a:r>
          </a:p>
          <a:p>
            <a:r>
              <a:rPr lang="en-US" altLang="zh-TW" dirty="0"/>
              <a:t>P</a:t>
            </a:r>
            <a:r>
              <a:rPr lang="en-US" altLang="zh-TW" dirty="0" smtClean="0"/>
              <a:t>rovide </a:t>
            </a:r>
            <a:r>
              <a:rPr lang="en-US" altLang="zh-TW" dirty="0"/>
              <a:t>human understandable </a:t>
            </a:r>
            <a:r>
              <a:rPr lang="en-US" altLang="zh-TW" dirty="0">
                <a:solidFill>
                  <a:srgbClr val="FF0000"/>
                </a:solidFill>
              </a:rPr>
              <a:t>interpretation</a:t>
            </a:r>
            <a:r>
              <a:rPr lang="en-US" altLang="zh-TW" dirty="0"/>
              <a:t> for the model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195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805" y="197594"/>
            <a:ext cx="3106762" cy="13314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36748"/>
          <a:stretch/>
        </p:blipFill>
        <p:spPr>
          <a:xfrm>
            <a:off x="1444217" y="1655651"/>
            <a:ext cx="3916059" cy="42481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r="45172" b="4173"/>
          <a:stretch/>
        </p:blipFill>
        <p:spPr>
          <a:xfrm>
            <a:off x="2802630" y="4168421"/>
            <a:ext cx="2130448" cy="316055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54137" t="-417" b="-1"/>
          <a:stretch/>
        </p:blipFill>
        <p:spPr>
          <a:xfrm>
            <a:off x="2976815" y="4697344"/>
            <a:ext cx="1782077" cy="331196"/>
          </a:xfrm>
          <a:prstGeom prst="rect">
            <a:avLst/>
          </a:prstGeom>
          <a:ln>
            <a:solidFill>
              <a:srgbClr val="5B9BD5"/>
            </a:solidFill>
          </a:ln>
        </p:spPr>
      </p:pic>
      <p:sp>
        <p:nvSpPr>
          <p:cNvPr id="8" name="文字方塊 7"/>
          <p:cNvSpPr txBox="1"/>
          <p:nvPr/>
        </p:nvSpPr>
        <p:spPr>
          <a:xfrm>
            <a:off x="2017405" y="3108494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死亡證明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34" y="3359081"/>
            <a:ext cx="2676525" cy="2676525"/>
          </a:xfrm>
          <a:prstGeom prst="rect">
            <a:avLst/>
          </a:prstGeom>
        </p:spPr>
      </p:pic>
      <p:sp>
        <p:nvSpPr>
          <p:cNvPr id="10" name="圓角矩形圖說文字 9"/>
          <p:cNvSpPr/>
          <p:nvPr/>
        </p:nvSpPr>
        <p:spPr>
          <a:xfrm>
            <a:off x="7263613" y="2908620"/>
            <a:ext cx="2447946" cy="36933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263613" y="2908620"/>
            <a:ext cx="25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cause of death is I25.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67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Introduction-motivation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513035"/>
              </p:ext>
            </p:extLst>
          </p:nvPr>
        </p:nvGraphicFramePr>
        <p:xfrm>
          <a:off x="935418" y="1889390"/>
          <a:ext cx="8681547" cy="28293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6339">
                  <a:extLst>
                    <a:ext uri="{9D8B030D-6E8A-4147-A177-3AD203B41FA5}">
                      <a16:colId xmlns:a16="http://schemas.microsoft.com/office/drawing/2014/main" val="1532154166"/>
                    </a:ext>
                  </a:extLst>
                </a:gridCol>
                <a:gridCol w="7675208">
                  <a:extLst>
                    <a:ext uri="{9D8B030D-6E8A-4147-A177-3AD203B41FA5}">
                      <a16:colId xmlns:a16="http://schemas.microsoft.com/office/drawing/2014/main" val="2140257799"/>
                    </a:ext>
                  </a:extLst>
                </a:gridCol>
              </a:tblGrid>
              <a:tr h="583199">
                <a:tc rowSpan="4">
                  <a:txBody>
                    <a:bodyPr/>
                    <a:lstStyle/>
                    <a:p>
                      <a:r>
                        <a:rPr lang="en-US" altLang="zh-TW" sz="2800" dirty="0" smtClean="0"/>
                        <a:t>challenges</a:t>
                      </a:r>
                      <a:endParaRPr lang="zh-TW" altLang="en-US" sz="2800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Traditional one hot vector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6414"/>
                  </a:ext>
                </a:extLst>
              </a:tr>
              <a:tr h="756328"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Large</a:t>
                      </a:r>
                      <a:r>
                        <a:rPr lang="en-US" altLang="zh-TW" sz="2800" baseline="0" dirty="0" smtClean="0"/>
                        <a:t> dimension of inputs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67458"/>
                  </a:ext>
                </a:extLst>
              </a:tr>
              <a:tr h="796545">
                <a:tc vMerge="1">
                  <a:txBody>
                    <a:bodyPr/>
                    <a:lstStyle/>
                    <a:p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u="none" strike="noStrike" kern="1200" baseline="0" dirty="0" smtClean="0"/>
                        <a:t>feature extraction will require </a:t>
                      </a:r>
                      <a:r>
                        <a:rPr lang="en-US" altLang="zh-TW" sz="2800" u="none" strike="noStrike" kern="1200" baseline="0" dirty="0" smtClean="0">
                          <a:solidFill>
                            <a:srgbClr val="FF0000"/>
                          </a:solidFill>
                        </a:rPr>
                        <a:t>large computation</a:t>
                      </a:r>
                      <a:r>
                        <a:rPr lang="en-US" altLang="zh-TW" sz="2800" u="none" strike="noStrike" kern="1200" baseline="0" dirty="0" smtClean="0"/>
                        <a:t> resources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3359"/>
                  </a:ext>
                </a:extLst>
              </a:tr>
              <a:tr h="54492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無法處理序列長度不同的</a:t>
                      </a:r>
                      <a:r>
                        <a:rPr lang="en-US" altLang="zh-TW" dirty="0" smtClean="0"/>
                        <a:t>inputs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8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4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Introduction-goal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50" y="1996122"/>
            <a:ext cx="11611954" cy="35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2" y="2201522"/>
            <a:ext cx="11462389" cy="3605892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5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3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Method-CNN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165629" y="521769"/>
            <a:ext cx="6668492" cy="1120670"/>
            <a:chOff x="834610" y="1797270"/>
            <a:chExt cx="6668492" cy="11206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27" y="1797270"/>
              <a:ext cx="6657975" cy="4476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t="15071"/>
            <a:stretch/>
          </p:blipFill>
          <p:spPr>
            <a:xfrm>
              <a:off x="834610" y="2207172"/>
              <a:ext cx="4610100" cy="7107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065986" y="579315"/>
            <a:ext cx="945931" cy="332581"/>
          </a:xfrm>
          <a:prstGeom prst="rect">
            <a:avLst/>
          </a:prstGeom>
          <a:solidFill>
            <a:srgbClr val="C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017" y="4998925"/>
            <a:ext cx="5486916" cy="465733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/>
          <a:srcRect r="22308" b="12609"/>
          <a:stretch/>
        </p:blipFill>
        <p:spPr>
          <a:xfrm>
            <a:off x="7595658" y="4976251"/>
            <a:ext cx="622421" cy="483417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451" y="3519410"/>
            <a:ext cx="3482373" cy="52235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8"/>
          <a:srcRect r="1018" b="-5458"/>
          <a:stretch/>
        </p:blipFill>
        <p:spPr>
          <a:xfrm>
            <a:off x="4590670" y="1897410"/>
            <a:ext cx="4166043" cy="61576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9"/>
          <a:srcRect r="2735" b="9476"/>
          <a:stretch/>
        </p:blipFill>
        <p:spPr>
          <a:xfrm>
            <a:off x="6147067" y="3417656"/>
            <a:ext cx="2647224" cy="61144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7342832" y="6116831"/>
            <a:ext cx="401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Vocabulary(</a:t>
            </a:r>
            <a:r>
              <a:rPr lang="zh-TW" altLang="en-US" dirty="0" smtClean="0"/>
              <a:t>詞彙表</a:t>
            </a:r>
            <a:r>
              <a:rPr lang="en-US" altLang="zh-TW" dirty="0" smtClean="0"/>
              <a:t>) </a:t>
            </a:r>
            <a:r>
              <a:rPr lang="en-US" altLang="zh-TW" dirty="0"/>
              <a:t>of ICD-10 conditions</a:t>
            </a:r>
            <a:endParaRPr lang="zh-TW" altLang="en-US" dirty="0"/>
          </a:p>
        </p:txBody>
      </p:sp>
      <p:cxnSp>
        <p:nvCxnSpPr>
          <p:cNvPr id="17" name="直線接點 16"/>
          <p:cNvCxnSpPr/>
          <p:nvPr/>
        </p:nvCxnSpPr>
        <p:spPr>
          <a:xfrm>
            <a:off x="3237186" y="3928417"/>
            <a:ext cx="2112579" cy="182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280489" y="3928417"/>
            <a:ext cx="12986" cy="10478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692560" y="3946684"/>
            <a:ext cx="4450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898669" y="3946684"/>
            <a:ext cx="16400" cy="9868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2637658" y="2468963"/>
            <a:ext cx="2380544" cy="1143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5739156" y="2485057"/>
            <a:ext cx="2077070" cy="11124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505133" y="3417656"/>
            <a:ext cx="376108" cy="529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8655108" y="3980376"/>
            <a:ext cx="32734" cy="2185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3911</TotalTime>
  <Words>694</Words>
  <Application>Microsoft Office PowerPoint</Application>
  <PresentationFormat>寬螢幕</PresentationFormat>
  <Paragraphs>180</Paragraphs>
  <Slides>30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新細明體</vt:lpstr>
      <vt:lpstr>Calibri</vt:lpstr>
      <vt:lpstr>Cambria</vt:lpstr>
      <vt:lpstr>Wingdings</vt:lpstr>
      <vt:lpstr>Wingdings 2</vt:lpstr>
      <vt:lpstr>HDOfficeLightV0</vt:lpstr>
      <vt:lpstr>1_HDOfficeLightV0</vt:lpstr>
      <vt:lpstr>Infer Cause of Death for Population Health Using Convolutional Neural Network</vt:lpstr>
      <vt:lpstr>Outline</vt:lpstr>
      <vt:lpstr>Outline</vt:lpstr>
      <vt:lpstr>Introduction</vt:lpstr>
      <vt:lpstr>Introduction-motivation</vt:lpstr>
      <vt:lpstr>Introduction-goal</vt:lpstr>
      <vt:lpstr>Outline</vt:lpstr>
      <vt:lpstr>Method-CNN</vt:lpstr>
      <vt:lpstr>Method-CNN</vt:lpstr>
      <vt:lpstr>Method-CNN</vt:lpstr>
      <vt:lpstr>Method-CNN</vt:lpstr>
      <vt:lpstr>Method-CNN</vt:lpstr>
      <vt:lpstr>Method-CNN</vt:lpstr>
      <vt:lpstr>Method-CNN</vt:lpstr>
      <vt:lpstr>Method-CNN</vt:lpstr>
      <vt:lpstr>Configurations of CNN</vt:lpstr>
      <vt:lpstr>How to dynamically build neural network?</vt:lpstr>
      <vt:lpstr>Early stopping</vt:lpstr>
      <vt:lpstr>Outline</vt:lpstr>
      <vt:lpstr>Experiment</vt:lpstr>
      <vt:lpstr>Experiment-Dataset overview</vt:lpstr>
      <vt:lpstr>Experiment-Baseline method</vt:lpstr>
      <vt:lpstr>Experiment-Settings</vt:lpstr>
      <vt:lpstr>Experiment-Evaluation Metrics</vt:lpstr>
      <vt:lpstr>Experiment-Cohen’s kappa</vt:lpstr>
      <vt:lpstr>Classification Results</vt:lpstr>
      <vt:lpstr>Experiment-Parameter Analysis</vt:lpstr>
      <vt:lpstr>Experiment-Parameter Analysis</vt:lpstr>
      <vt:lpstr>Experiment-Analyzing Embeddings of Medical Conditions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</dc:creator>
  <cp:lastModifiedBy>YC</cp:lastModifiedBy>
  <cp:revision>67</cp:revision>
  <cp:lastPrinted>2018-02-06T05:45:51Z</cp:lastPrinted>
  <dcterms:created xsi:type="dcterms:W3CDTF">2018-01-25T10:31:57Z</dcterms:created>
  <dcterms:modified xsi:type="dcterms:W3CDTF">2018-02-06T05:46:40Z</dcterms:modified>
</cp:coreProperties>
</file>